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58" r:id="rId3"/>
    <p:sldId id="262" r:id="rId4"/>
    <p:sldId id="266" r:id="rId5"/>
    <p:sldId id="268" r:id="rId6"/>
    <p:sldId id="271" r:id="rId7"/>
    <p:sldId id="277"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C1B9D-9DE3-4F5D-8A10-DB12FD7728C7}" type="datetimeFigureOut">
              <a:rPr lang="en-US" smtClean="0"/>
              <a:t>9/30/2025</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86A8A-3510-4A30-90DB-526A7625AB82}" type="slidenum">
              <a:rPr lang="en-US" smtClean="0"/>
              <a:t>‹#›</a:t>
            </a:fld>
            <a:endParaRPr lang="en-US"/>
          </a:p>
        </p:txBody>
      </p:sp>
    </p:spTree>
    <p:extLst>
      <p:ext uri="{BB962C8B-B14F-4D97-AF65-F5344CB8AC3E}">
        <p14:creationId xmlns:p14="http://schemas.microsoft.com/office/powerpoint/2010/main" val="396758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38F19646-4C85-4ECF-B124-25B372CC9600}" type="datetimeFigureOut">
              <a:rPr lang="en-US" smtClean="0"/>
              <a:t>9/30/2025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5C5B20A-5E58-4538-B853-F4EE0B952598}" type="slidenum">
              <a:rPr lang="en-US" smtClean="0"/>
              <a:t>‹#›</a:t>
            </a:fld>
            <a:endParaRPr lang="en-US"/>
          </a:p>
        </p:txBody>
      </p:sp>
    </p:spTree>
    <p:extLst>
      <p:ext uri="{BB962C8B-B14F-4D97-AF65-F5344CB8AC3E}">
        <p14:creationId xmlns:p14="http://schemas.microsoft.com/office/powerpoint/2010/main" val="67418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8F19646-4C85-4ECF-B124-25B372CC9600}" type="datetimeFigureOut">
              <a:rPr lang="en-US" smtClean="0"/>
              <a:t>9/30/2025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5C5B20A-5E58-4538-B853-F4EE0B952598}" type="slidenum">
              <a:rPr lang="en-US" smtClean="0"/>
              <a:t>‹#›</a:t>
            </a:fld>
            <a:endParaRPr lang="en-US"/>
          </a:p>
        </p:txBody>
      </p:sp>
    </p:spTree>
    <p:extLst>
      <p:ext uri="{BB962C8B-B14F-4D97-AF65-F5344CB8AC3E}">
        <p14:creationId xmlns:p14="http://schemas.microsoft.com/office/powerpoint/2010/main" val="395658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8F19646-4C85-4ECF-B124-25B372CC9600}" type="datetimeFigureOut">
              <a:rPr lang="en-US" smtClean="0"/>
              <a:t>9/30/2025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5C5B20A-5E58-4538-B853-F4EE0B952598}" type="slidenum">
              <a:rPr lang="en-US" smtClean="0"/>
              <a:t>‹#›</a:t>
            </a:fld>
            <a:endParaRPr lang="en-US"/>
          </a:p>
        </p:txBody>
      </p:sp>
    </p:spTree>
    <p:extLst>
      <p:ext uri="{BB962C8B-B14F-4D97-AF65-F5344CB8AC3E}">
        <p14:creationId xmlns:p14="http://schemas.microsoft.com/office/powerpoint/2010/main" val="287322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8F19646-4C85-4ECF-B124-25B372CC9600}" type="datetimeFigureOut">
              <a:rPr lang="en-US" smtClean="0"/>
              <a:t>9/30/2025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5C5B20A-5E58-4538-B853-F4EE0B952598}" type="slidenum">
              <a:rPr lang="en-US" smtClean="0"/>
              <a:t>‹#›</a:t>
            </a:fld>
            <a:endParaRPr lang="en-US"/>
          </a:p>
        </p:txBody>
      </p:sp>
    </p:spTree>
    <p:extLst>
      <p:ext uri="{BB962C8B-B14F-4D97-AF65-F5344CB8AC3E}">
        <p14:creationId xmlns:p14="http://schemas.microsoft.com/office/powerpoint/2010/main" val="139324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8F19646-4C85-4ECF-B124-25B372CC9600}" type="datetimeFigureOut">
              <a:rPr lang="en-US" smtClean="0"/>
              <a:t>9/30/2025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5C5B20A-5E58-4538-B853-F4EE0B952598}" type="slidenum">
              <a:rPr lang="en-US" smtClean="0"/>
              <a:t>‹#›</a:t>
            </a:fld>
            <a:endParaRPr lang="en-US"/>
          </a:p>
        </p:txBody>
      </p:sp>
    </p:spTree>
    <p:extLst>
      <p:ext uri="{BB962C8B-B14F-4D97-AF65-F5344CB8AC3E}">
        <p14:creationId xmlns:p14="http://schemas.microsoft.com/office/powerpoint/2010/main" val="52993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38F19646-4C85-4ECF-B124-25B372CC9600}" type="datetimeFigureOut">
              <a:rPr lang="en-US" smtClean="0"/>
              <a:t>9/30/2025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5C5B20A-5E58-4538-B853-F4EE0B952598}" type="slidenum">
              <a:rPr lang="en-US" smtClean="0"/>
              <a:t>‹#›</a:t>
            </a:fld>
            <a:endParaRPr lang="en-US"/>
          </a:p>
        </p:txBody>
      </p:sp>
    </p:spTree>
    <p:extLst>
      <p:ext uri="{BB962C8B-B14F-4D97-AF65-F5344CB8AC3E}">
        <p14:creationId xmlns:p14="http://schemas.microsoft.com/office/powerpoint/2010/main" val="112399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38F19646-4C85-4ECF-B124-25B372CC9600}" type="datetimeFigureOut">
              <a:rPr lang="en-US" smtClean="0"/>
              <a:t>9/30/2025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5C5B20A-5E58-4538-B853-F4EE0B952598}" type="slidenum">
              <a:rPr lang="en-US" smtClean="0"/>
              <a:t>‹#›</a:t>
            </a:fld>
            <a:endParaRPr lang="en-US"/>
          </a:p>
        </p:txBody>
      </p:sp>
    </p:spTree>
    <p:extLst>
      <p:ext uri="{BB962C8B-B14F-4D97-AF65-F5344CB8AC3E}">
        <p14:creationId xmlns:p14="http://schemas.microsoft.com/office/powerpoint/2010/main" val="324595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38F19646-4C85-4ECF-B124-25B372CC9600}" type="datetimeFigureOut">
              <a:rPr lang="en-US" smtClean="0"/>
              <a:t>9/30/2025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5C5B20A-5E58-4538-B853-F4EE0B952598}" type="slidenum">
              <a:rPr lang="en-US" smtClean="0"/>
              <a:t>‹#›</a:t>
            </a:fld>
            <a:endParaRPr lang="en-US"/>
          </a:p>
        </p:txBody>
      </p:sp>
    </p:spTree>
    <p:extLst>
      <p:ext uri="{BB962C8B-B14F-4D97-AF65-F5344CB8AC3E}">
        <p14:creationId xmlns:p14="http://schemas.microsoft.com/office/powerpoint/2010/main" val="48856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F19646-4C85-4ECF-B124-25B372CC9600}" type="datetimeFigureOut">
              <a:rPr lang="en-US" smtClean="0"/>
              <a:t>9/30/2025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5C5B20A-5E58-4538-B853-F4EE0B952598}" type="slidenum">
              <a:rPr lang="en-US" smtClean="0"/>
              <a:t>‹#›</a:t>
            </a:fld>
            <a:endParaRPr lang="en-US"/>
          </a:p>
        </p:txBody>
      </p:sp>
    </p:spTree>
    <p:extLst>
      <p:ext uri="{BB962C8B-B14F-4D97-AF65-F5344CB8AC3E}">
        <p14:creationId xmlns:p14="http://schemas.microsoft.com/office/powerpoint/2010/main" val="4835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8F19646-4C85-4ECF-B124-25B372CC9600}" type="datetimeFigureOut">
              <a:rPr lang="en-US" smtClean="0"/>
              <a:t>9/30/2025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5C5B20A-5E58-4538-B853-F4EE0B952598}" type="slidenum">
              <a:rPr lang="en-US" smtClean="0"/>
              <a:t>‹#›</a:t>
            </a:fld>
            <a:endParaRPr lang="en-US"/>
          </a:p>
        </p:txBody>
      </p:sp>
    </p:spTree>
    <p:extLst>
      <p:ext uri="{BB962C8B-B14F-4D97-AF65-F5344CB8AC3E}">
        <p14:creationId xmlns:p14="http://schemas.microsoft.com/office/powerpoint/2010/main" val="193168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8F19646-4C85-4ECF-B124-25B372CC9600}" type="datetimeFigureOut">
              <a:rPr lang="en-US" smtClean="0"/>
              <a:t>9/30/2025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5C5B20A-5E58-4538-B853-F4EE0B952598}" type="slidenum">
              <a:rPr lang="en-US" smtClean="0"/>
              <a:t>‹#›</a:t>
            </a:fld>
            <a:endParaRPr lang="en-US"/>
          </a:p>
        </p:txBody>
      </p:sp>
    </p:spTree>
    <p:extLst>
      <p:ext uri="{BB962C8B-B14F-4D97-AF65-F5344CB8AC3E}">
        <p14:creationId xmlns:p14="http://schemas.microsoft.com/office/powerpoint/2010/main" val="133322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19646-4C85-4ECF-B124-25B372CC9600}" type="datetimeFigureOut">
              <a:rPr lang="en-US" smtClean="0"/>
              <a:t>9/30/2025</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5B20A-5E58-4538-B853-F4EE0B952598}" type="slidenum">
              <a:rPr lang="en-US" smtClean="0"/>
              <a:t>‹#›</a:t>
            </a:fld>
            <a:endParaRPr lang="en-US"/>
          </a:p>
        </p:txBody>
      </p:sp>
    </p:spTree>
    <p:extLst>
      <p:ext uri="{BB962C8B-B14F-4D97-AF65-F5344CB8AC3E}">
        <p14:creationId xmlns:p14="http://schemas.microsoft.com/office/powerpoint/2010/main" val="66651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0" y="0"/>
            <a:ext cx="1225983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dmin-100\Downloads\эмблем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4534" y="654561"/>
            <a:ext cx="2674801" cy="23564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88655" y="3288658"/>
            <a:ext cx="9467271" cy="2308324"/>
          </a:xfrm>
          <a:prstGeom prst="rect">
            <a:avLst/>
          </a:prstGeom>
          <a:noFill/>
        </p:spPr>
        <p:txBody>
          <a:bodyPr wrap="square" rtlCol="0">
            <a:spAutoFit/>
          </a:bodyPr>
          <a:lstStyle/>
          <a:p>
            <a:pPr algn="ctr"/>
            <a:r>
              <a:rPr lang="kk-KZ" sz="4800" b="1" dirty="0" smtClean="0">
                <a:solidFill>
                  <a:schemeClr val="accent1">
                    <a:lumMod val="75000"/>
                  </a:schemeClr>
                </a:solidFill>
                <a:latin typeface="Times New Roman" panose="02020603050405020304" pitchFamily="18" charset="0"/>
                <a:cs typeface="Times New Roman" panose="02020603050405020304" pitchFamily="18" charset="0"/>
              </a:rPr>
              <a:t>КММ «№56 жалпы орта білім беретін мектеп»</a:t>
            </a:r>
          </a:p>
          <a:p>
            <a:pPr algn="ctr"/>
            <a:r>
              <a:rPr lang="kk-KZ" sz="4800" b="1" dirty="0" smtClean="0">
                <a:solidFill>
                  <a:schemeClr val="accent1">
                    <a:lumMod val="75000"/>
                  </a:schemeClr>
                </a:solidFill>
                <a:latin typeface="Times New Roman" panose="02020603050405020304" pitchFamily="18" charset="0"/>
                <a:cs typeface="Times New Roman" panose="02020603050405020304" pitchFamily="18" charset="0"/>
              </a:rPr>
              <a:t>«Алтын белгі» </a:t>
            </a:r>
            <a:r>
              <a:rPr lang="kk-KZ" sz="4800" b="1" dirty="0" smtClean="0">
                <a:solidFill>
                  <a:schemeClr val="accent1">
                    <a:lumMod val="75000"/>
                  </a:schemeClr>
                </a:solidFill>
                <a:latin typeface="Times New Roman" panose="02020603050405020304" pitchFamily="18" charset="0"/>
                <a:cs typeface="Times New Roman" panose="02020603050405020304" pitchFamily="18" charset="0"/>
              </a:rPr>
              <a:t>иегер</a:t>
            </a:r>
            <a:r>
              <a:rPr lang="kk-KZ" sz="4800" b="1" dirty="0" smtClean="0">
                <a:solidFill>
                  <a:schemeClr val="accent1">
                    <a:lumMod val="75000"/>
                  </a:schemeClr>
                </a:solidFill>
                <a:latin typeface="Times New Roman" panose="02020603050405020304" pitchFamily="18" charset="0"/>
                <a:cs typeface="Times New Roman" panose="02020603050405020304" pitchFamily="18" charset="0"/>
              </a:rPr>
              <a:t>лері</a:t>
            </a:r>
            <a:endParaRPr lang="kk-KZ" sz="48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96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0" y="92364"/>
            <a:ext cx="1225983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80" y="727364"/>
            <a:ext cx="3655234" cy="4971472"/>
          </a:xfrm>
          <a:prstGeom prst="rect">
            <a:avLst/>
          </a:prstGeom>
        </p:spPr>
      </p:pic>
      <p:sp>
        <p:nvSpPr>
          <p:cNvPr id="7" name="TextBox 6"/>
          <p:cNvSpPr txBox="1"/>
          <p:nvPr/>
        </p:nvSpPr>
        <p:spPr>
          <a:xfrm>
            <a:off x="5560292" y="517834"/>
            <a:ext cx="5726544" cy="923330"/>
          </a:xfrm>
          <a:prstGeom prst="rect">
            <a:avLst/>
          </a:prstGeom>
          <a:noFill/>
        </p:spPr>
        <p:txBody>
          <a:bodyPr wrap="square" rtlCol="0">
            <a:spAutoFit/>
          </a:bodyPr>
          <a:lstStyle/>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КММ «№56 жалпы орта білім беретін мектеп»</a:t>
            </a:r>
          </a:p>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«Алтын белгі» </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иегер</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і</a:t>
            </a:r>
            <a:endParaRPr lang="kk-KZ"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kk-KZ" b="1" dirty="0" smtClean="0">
                <a:solidFill>
                  <a:srgbClr val="C00000"/>
                </a:solidFill>
                <a:latin typeface="Times New Roman" panose="02020603050405020304" pitchFamily="18" charset="0"/>
                <a:cs typeface="Times New Roman" panose="02020603050405020304" pitchFamily="18" charset="0"/>
              </a:rPr>
              <a:t>Серғалиева Аида Манасқызы</a:t>
            </a:r>
          </a:p>
        </p:txBody>
      </p:sp>
      <p:sp>
        <p:nvSpPr>
          <p:cNvPr id="3" name="Прямоугольник 2"/>
          <p:cNvSpPr/>
          <p:nvPr/>
        </p:nvSpPr>
        <p:spPr>
          <a:xfrm>
            <a:off x="4608945" y="1441164"/>
            <a:ext cx="7121237" cy="4770537"/>
          </a:xfrm>
          <a:prstGeom prst="rect">
            <a:avLst/>
          </a:prstGeom>
        </p:spPr>
        <p:txBody>
          <a:bodyPr wrap="square">
            <a:spAutoFit/>
          </a:bodyPr>
          <a:lstStyle/>
          <a:p>
            <a:pPr marL="342900" indent="-342900" algn="just">
              <a:buFont typeface="Arial" panose="020B0604020202020204" pitchFamily="34" charset="0"/>
              <a:buChar char="•"/>
            </a:pPr>
            <a:r>
              <a:rPr lang="kk-KZ" sz="1600" dirty="0">
                <a:latin typeface="Times New Roman" panose="02020603050405020304" pitchFamily="18" charset="0"/>
                <a:cs typeface="Times New Roman" panose="02020603050405020304" pitchFamily="18" charset="0"/>
              </a:rPr>
              <a:t>2022 жылы «Білім олимпиадасы» атты оқушылар мен студенттерге арналған І</a:t>
            </a:r>
            <a:r>
              <a:rPr lang="en-US" sz="1600" dirty="0">
                <a:latin typeface="Times New Roman" panose="02020603050405020304" pitchFamily="18" charset="0"/>
                <a:cs typeface="Times New Roman" panose="02020603050405020304" pitchFamily="18" charset="0"/>
              </a:rPr>
              <a:t>V</a:t>
            </a:r>
            <a:r>
              <a:rPr lang="kk-KZ" sz="1600" dirty="0">
                <a:latin typeface="Times New Roman" panose="02020603050405020304" pitchFamily="18" charset="0"/>
                <a:cs typeface="Times New Roman" panose="02020603050405020304" pitchFamily="18" charset="0"/>
              </a:rPr>
              <a:t> Республикалық пәндік олимпиадасының қазақ тілі пәні бойынша жеңімпаз атанып, І дәрежелі дипломмен марапатталды.</a:t>
            </a:r>
          </a:p>
          <a:p>
            <a:pPr marL="342900" indent="-342900" algn="just">
              <a:buFont typeface="Arial" panose="020B0604020202020204" pitchFamily="34" charset="0"/>
              <a:buChar char="•"/>
            </a:pPr>
            <a:r>
              <a:rPr lang="kk-KZ" sz="1600" dirty="0">
                <a:latin typeface="Times New Roman" panose="02020603050405020304" pitchFamily="18" charset="0"/>
                <a:cs typeface="Times New Roman" panose="02020603050405020304" pitchFamily="18" charset="0"/>
              </a:rPr>
              <a:t>2023 жылы Сұлтанмахмұт Торайғыровтың 130 жылдық мерейтойына орай өткізілген қалалық «Қараңғы қазақ көгіне» атты дебат турнирінде ерекше шығармашылық қабілетін көрсетіп, белсене қатысқаны үшін алғыс хатпен марапатталды.</a:t>
            </a:r>
          </a:p>
          <a:p>
            <a:pPr marL="342900" indent="-342900" algn="just">
              <a:buFont typeface="Arial" panose="020B0604020202020204" pitchFamily="34" charset="0"/>
              <a:buChar char="•"/>
            </a:pPr>
            <a:r>
              <a:rPr lang="kk-KZ" sz="1600" dirty="0">
                <a:latin typeface="Times New Roman" panose="02020603050405020304" pitchFamily="18" charset="0"/>
                <a:cs typeface="Times New Roman" panose="02020603050405020304" pitchFamily="18" charset="0"/>
              </a:rPr>
              <a:t>2024 жылы «Қалалық оқушылар Сарайы» МКҚК ұйымдастыруымен Ақтөбе қаласындағы жалпы білім беретін мектептердің пікірсайысшы оқушылары арасында «Жаңа Қазақстан және жастар» атты қалалық пікірсайыс турниріне белсене қатысып «Үздік спикер» атағын жеңіп алып дипломмен марапатталды.</a:t>
            </a:r>
          </a:p>
          <a:p>
            <a:pPr marL="342900" indent="-342900" algn="just">
              <a:buFont typeface="Arial" panose="020B0604020202020204" pitchFamily="34" charset="0"/>
              <a:buChar char="•"/>
            </a:pPr>
            <a:r>
              <a:rPr lang="kk-KZ" sz="1600" dirty="0">
                <a:latin typeface="Times New Roman" panose="02020603050405020304" pitchFamily="18" charset="0"/>
                <a:cs typeface="Times New Roman" panose="02020603050405020304" pitchFamily="18" charset="0"/>
              </a:rPr>
              <a:t>2024 жылы «Қалалық оқушылар Сарайы» МКҚК ұйымдастыруымен Ақтөбе қаласындағы жалпы білім беретін мектептердің пікірсайысшы оқушылары арасында «Жаңа Қазақстан және жастар» атты қалалық пікірсайыс турниріне белсене қатысып Жүлделі ІІІ орын  алғаны үшін дипломмен марапатталды.</a:t>
            </a:r>
          </a:p>
          <a:p>
            <a:pPr marL="342900" indent="-342900" algn="just">
              <a:buFont typeface="Arial" panose="020B0604020202020204" pitchFamily="34" charset="0"/>
              <a:buChar char="•"/>
            </a:pPr>
            <a:r>
              <a:rPr lang="kk-KZ" sz="1600" dirty="0">
                <a:latin typeface="Times New Roman" panose="02020603050405020304" pitchFamily="18" charset="0"/>
                <a:cs typeface="Times New Roman" panose="02020603050405020304" pitchFamily="18" charset="0"/>
              </a:rPr>
              <a:t>«Дарина» оқу орталығында ағылшын тілінен толық оқу курсын оқып сертификатталған.</a:t>
            </a:r>
          </a:p>
        </p:txBody>
      </p:sp>
    </p:spTree>
    <p:extLst>
      <p:ext uri="{BB962C8B-B14F-4D97-AF65-F5344CB8AC3E}">
        <p14:creationId xmlns:p14="http://schemas.microsoft.com/office/powerpoint/2010/main" val="139280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0" y="0"/>
            <a:ext cx="1225983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81965" y="452733"/>
            <a:ext cx="5726544" cy="923330"/>
          </a:xfrm>
          <a:prstGeom prst="rect">
            <a:avLst/>
          </a:prstGeom>
          <a:noFill/>
        </p:spPr>
        <p:txBody>
          <a:bodyPr wrap="square" rtlCol="0">
            <a:spAutoFit/>
          </a:bodyPr>
          <a:lstStyle/>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КММ «№56 жалпы орта білім беретін мектеп»</a:t>
            </a:r>
          </a:p>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«Алтын белгі» </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иеге</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рі</a:t>
            </a:r>
            <a:endParaRPr lang="kk-KZ"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kk-KZ" b="1" dirty="0" smtClean="0">
                <a:solidFill>
                  <a:srgbClr val="C00000"/>
                </a:solidFill>
                <a:latin typeface="Times New Roman" panose="02020603050405020304" pitchFamily="18" charset="0"/>
                <a:cs typeface="Times New Roman" panose="02020603050405020304" pitchFamily="18" charset="0"/>
              </a:rPr>
              <a:t>Рақымжанов Саят Жандосұлы</a:t>
            </a:r>
          </a:p>
        </p:txBody>
      </p:sp>
      <p:sp>
        <p:nvSpPr>
          <p:cNvPr id="2" name="Прямоугольник 1"/>
          <p:cNvSpPr/>
          <p:nvPr/>
        </p:nvSpPr>
        <p:spPr>
          <a:xfrm>
            <a:off x="4553527" y="1420741"/>
            <a:ext cx="7185892" cy="5016758"/>
          </a:xfrm>
          <a:prstGeom prst="rect">
            <a:avLst/>
          </a:prstGeom>
        </p:spPr>
        <p:txBody>
          <a:bodyPr wrap="square">
            <a:spAutoFit/>
          </a:bodyPr>
          <a:lstStyle/>
          <a:p>
            <a:pPr marL="342900" indent="-34290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2022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Қазақ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пәні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бойынша</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VIII </a:t>
            </a:r>
            <a:r>
              <a:rPr lang="ru-RU" sz="1600" dirty="0" err="1">
                <a:latin typeface="Times New Roman" panose="02020603050405020304" pitchFamily="18" charset="0"/>
                <a:cs typeface="Times New Roman" panose="02020603050405020304" pitchFamily="18" charset="0"/>
              </a:rPr>
              <a:t>халықаралық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олимпиадасының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жеңімпазы</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III </a:t>
            </a:r>
            <a:r>
              <a:rPr lang="ru-RU" sz="1600" dirty="0" err="1">
                <a:latin typeface="Times New Roman" panose="02020603050405020304" pitchFamily="18" charset="0"/>
                <a:cs typeface="Times New Roman" panose="02020603050405020304" pitchFamily="18" charset="0"/>
              </a:rPr>
              <a:t>кезең</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I </a:t>
            </a:r>
            <a:r>
              <a:rPr lang="ru-RU" sz="1600" dirty="0" err="1">
                <a:latin typeface="Times New Roman" panose="02020603050405020304" pitchFamily="18" charset="0"/>
                <a:cs typeface="Times New Roman" panose="02020603050405020304" pitchFamily="18" charset="0"/>
              </a:rPr>
              <a:t>дәрежелі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дипломмен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марапатталады</a:t>
            </a:r>
            <a:endParaRPr lang="ru-RU" sz="16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2022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Жаратылыстану-математикалық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бағыттағы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пәндер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бойынша</a:t>
            </a:r>
            <a:r>
              <a:rPr lang="ru-RU" sz="1600" dirty="0">
                <a:latin typeface="Times New Roman" panose="02020603050405020304" pitchFamily="18" charset="0"/>
                <a:cs typeface="Times New Roman" panose="02020603050405020304" pitchFamily="18" charset="0"/>
              </a:rPr>
              <a:t> 7-8 класс </a:t>
            </a:r>
            <a:r>
              <a:rPr lang="ru-RU" sz="1600" dirty="0" err="1">
                <a:latin typeface="Times New Roman" panose="02020603050405020304" pitchFamily="18" charset="0"/>
                <a:cs typeface="Times New Roman" panose="02020603050405020304" pitchFamily="18" charset="0"/>
              </a:rPr>
              <a:t>оқушылары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арасында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өткен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Республикалық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жасөспірімдер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олимпиадасының</a:t>
            </a:r>
            <a:r>
              <a:rPr lang="ru-RU" sz="1600" dirty="0">
                <a:latin typeface="Times New Roman" panose="02020603050405020304" pitchFamily="18" charset="0"/>
                <a:cs typeface="Times New Roman" panose="02020603050405020304" pitchFamily="18" charset="0"/>
              </a:rPr>
              <a:t> І </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кезеңінде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үздік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білім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көрсеткені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III </a:t>
            </a:r>
            <a:r>
              <a:rPr lang="ru-RU" sz="1600" dirty="0" err="1" smtClean="0">
                <a:latin typeface="Times New Roman" panose="02020603050405020304" pitchFamily="18" charset="0"/>
                <a:cs typeface="Times New Roman" panose="02020603050405020304" pitchFamily="18" charset="0"/>
              </a:rPr>
              <a:t>орын</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2023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Бәйтерек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республикалық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зияткерлік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олимпиадасының</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жеңімпазы</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II-</a:t>
            </a:r>
            <a:r>
              <a:rPr lang="ru-RU" sz="1600" dirty="0" err="1">
                <a:latin typeface="Times New Roman" panose="02020603050405020304" pitchFamily="18" charset="0"/>
                <a:cs typeface="Times New Roman" panose="02020603050405020304" pitchFamily="18" charset="0"/>
              </a:rPr>
              <a:t>дәрежелі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дипломмен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марапатталды</a:t>
            </a:r>
            <a:r>
              <a:rPr lang="ru-RU" sz="16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2023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Эрудит-</a:t>
            </a:r>
            <a:r>
              <a:rPr lang="en-US" sz="1600" dirty="0">
                <a:latin typeface="Times New Roman" panose="02020603050405020304" pitchFamily="18" charset="0"/>
                <a:cs typeface="Times New Roman" panose="02020603050405020304" pitchFamily="18" charset="0"/>
              </a:rPr>
              <a:t>II» </a:t>
            </a:r>
            <a:r>
              <a:rPr lang="ru-RU" sz="1600" dirty="0" err="1">
                <a:latin typeface="Times New Roman" panose="02020603050405020304" pitchFamily="18" charset="0"/>
                <a:cs typeface="Times New Roman" panose="02020603050405020304" pitchFamily="18" charset="0"/>
              </a:rPr>
              <a:t>қалалық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ғылыми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жоба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байқауына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қатысқаны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беріледі</a:t>
            </a:r>
            <a:r>
              <a:rPr lang="ru-RU" sz="16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2021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Халықаралық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педагогикалық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шығармашылық</a:t>
            </a:r>
            <a:r>
              <a:rPr lang="ru-RU" sz="1600" dirty="0">
                <a:latin typeface="Times New Roman" panose="02020603050405020304" pitchFamily="18" charset="0"/>
                <a:cs typeface="Times New Roman" panose="02020603050405020304" pitchFamily="18" charset="0"/>
              </a:rPr>
              <a:t> пен </a:t>
            </a:r>
            <a:r>
              <a:rPr lang="ru-RU" sz="1600" dirty="0" err="1">
                <a:latin typeface="Times New Roman" panose="02020603050405020304" pitchFamily="18" charset="0"/>
                <a:cs typeface="Times New Roman" panose="02020603050405020304" pitchFamily="18" charset="0"/>
              </a:rPr>
              <a:t>ғылымнын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дамуын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қоры</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ұйымдастыруымен</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өткен</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IQ OLIMPIADA» </a:t>
            </a:r>
            <a:r>
              <a:rPr lang="ru-RU" sz="1600" dirty="0" err="1">
                <a:latin typeface="Times New Roman" panose="02020603050405020304" pitchFamily="18" charset="0"/>
                <a:cs typeface="Times New Roman" panose="02020603050405020304" pitchFamily="18" charset="0"/>
              </a:rPr>
              <a:t>атты</a:t>
            </a:r>
            <a:r>
              <a:rPr lang="ru-RU"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III </a:t>
            </a:r>
            <a:r>
              <a:rPr lang="ru-RU" sz="1600" dirty="0" err="1">
                <a:latin typeface="Times New Roman" panose="02020603050405020304" pitchFamily="18" charset="0"/>
                <a:cs typeface="Times New Roman" panose="02020603050405020304" pitchFamily="18" charset="0"/>
              </a:rPr>
              <a:t>Республикалык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пәндік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олимпиадасының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Ағылшын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пәні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бойынша</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II </a:t>
            </a:r>
            <a:r>
              <a:rPr lang="ru-RU" sz="1600" dirty="0" err="1">
                <a:latin typeface="Times New Roman" panose="02020603050405020304" pitchFamily="18" charset="0"/>
                <a:cs typeface="Times New Roman" panose="02020603050405020304" pitchFamily="18" charset="0"/>
              </a:rPr>
              <a:t>дәрежелі</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диплом.</a:t>
            </a:r>
            <a:endParaRPr lang="ru-RU" sz="16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2024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Республикалық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Зерде</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байқауының</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жеңімпазы</a:t>
            </a:r>
            <a:r>
              <a:rPr lang="ru-RU" sz="16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2024 </a:t>
            </a:r>
            <a:r>
              <a:rPr lang="ru-RU" sz="1600" dirty="0" err="1" smtClean="0">
                <a:latin typeface="Times New Roman" panose="02020603050405020304" pitchFamily="18" charset="0"/>
                <a:cs typeface="Times New Roman" panose="02020603050405020304" pitchFamily="18" charset="0"/>
              </a:rPr>
              <a:t>жылы</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Зерделі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ақыл</a:t>
            </a:r>
            <a:r>
              <a:rPr lang="ru-RU" sz="1600" dirty="0">
                <a:latin typeface="Times New Roman" panose="02020603050405020304" pitchFamily="18" charset="0"/>
                <a:cs typeface="Times New Roman" panose="02020603050405020304" pitchFamily="18" charset="0"/>
              </a:rPr>
              <a:t>-ой даму </a:t>
            </a:r>
            <a:r>
              <a:rPr lang="ru-RU" sz="1600" dirty="0" err="1">
                <a:latin typeface="Times New Roman" panose="02020603050405020304" pitchFamily="18" charset="0"/>
                <a:cs typeface="Times New Roman" panose="02020603050405020304" pitchFamily="18" charset="0"/>
              </a:rPr>
              <a:t>орталығының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Республикалық</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«Алтын </a:t>
            </a:r>
            <a:r>
              <a:rPr lang="ru-RU" sz="1600" dirty="0" err="1">
                <a:latin typeface="Times New Roman" panose="02020603050405020304" pitchFamily="18" charset="0"/>
                <a:cs typeface="Times New Roman" panose="02020603050405020304" pitchFamily="18" charset="0"/>
              </a:rPr>
              <a:t>түлек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математикалық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олимпиадасының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өңірлік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кезеңінің</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жүлдегері</a:t>
            </a:r>
            <a:r>
              <a:rPr lang="ru-RU" sz="1600" dirty="0" smtClean="0">
                <a:latin typeface="Times New Roman" panose="02020603050405020304" pitchFamily="18" charset="0"/>
                <a:cs typeface="Times New Roman" panose="02020603050405020304" pitchFamily="18" charset="0"/>
              </a:rPr>
              <a:t> - </a:t>
            </a:r>
            <a:r>
              <a:rPr lang="en-US" sz="1600" dirty="0" smtClean="0">
                <a:latin typeface="Times New Roman" panose="02020603050405020304" pitchFamily="18" charset="0"/>
                <a:cs typeface="Times New Roman" panose="02020603050405020304" pitchFamily="18" charset="0"/>
              </a:rPr>
              <a:t>III </a:t>
            </a:r>
            <a:r>
              <a:rPr lang="ru-RU" sz="1600" dirty="0" err="1">
                <a:latin typeface="Times New Roman" panose="02020603050405020304" pitchFamily="18" charset="0"/>
                <a:cs typeface="Times New Roman" panose="02020603050405020304" pitchFamily="18" charset="0"/>
              </a:rPr>
              <a:t>дәрежелі</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диплом.</a:t>
            </a:r>
            <a:endParaRPr lang="ru-RU" sz="16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2024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Оқушылар</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студенттерге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арналған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Республикалық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зияткерлік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олимпиадасының</a:t>
            </a:r>
            <a:r>
              <a:rPr lang="ru-RU" sz="1600" dirty="0">
                <a:latin typeface="Times New Roman" panose="02020603050405020304" pitchFamily="18" charset="0"/>
                <a:cs typeface="Times New Roman" panose="02020603050405020304" pitchFamily="18" charset="0"/>
              </a:rPr>
              <a:t> Биология </a:t>
            </a:r>
            <a:r>
              <a:rPr lang="ru-RU" sz="1600" dirty="0" err="1">
                <a:latin typeface="Times New Roman" panose="02020603050405020304" pitchFamily="18" charset="0"/>
                <a:cs typeface="Times New Roman" panose="02020603050405020304" pitchFamily="18" charset="0"/>
              </a:rPr>
              <a:t>пәні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бойынша</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 </a:t>
            </a:r>
            <a:r>
              <a:rPr lang="ru-RU" sz="1600" dirty="0" err="1">
                <a:latin typeface="Times New Roman" panose="02020603050405020304" pitchFamily="18" charset="0"/>
                <a:cs typeface="Times New Roman" panose="02020603050405020304" pitchFamily="18" charset="0"/>
              </a:rPr>
              <a:t>дәрежелі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дипломмен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марапатталады</a:t>
            </a:r>
            <a:r>
              <a:rPr lang="ru-RU" sz="1600" dirty="0">
                <a:latin typeface="Times New Roman" panose="02020603050405020304" pitchFamily="18" charset="0"/>
                <a:cs typeface="Times New Roman" panose="02020603050405020304" pitchFamily="18" charset="0"/>
              </a:rPr>
              <a:t>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473" y="995235"/>
            <a:ext cx="3703784" cy="4614808"/>
          </a:xfrm>
          <a:prstGeom prst="rect">
            <a:avLst/>
          </a:prstGeom>
        </p:spPr>
      </p:pic>
    </p:spTree>
    <p:extLst>
      <p:ext uri="{BB962C8B-B14F-4D97-AF65-F5344CB8AC3E}">
        <p14:creationId xmlns:p14="http://schemas.microsoft.com/office/powerpoint/2010/main" val="19742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0" y="0"/>
            <a:ext cx="1225983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31319" y="480290"/>
            <a:ext cx="5726544" cy="923330"/>
          </a:xfrm>
          <a:prstGeom prst="rect">
            <a:avLst/>
          </a:prstGeom>
          <a:noFill/>
        </p:spPr>
        <p:txBody>
          <a:bodyPr wrap="square" rtlCol="0">
            <a:spAutoFit/>
          </a:bodyPr>
          <a:lstStyle/>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КММ «№56 жалпы орта білім беретін мектеп»</a:t>
            </a:r>
          </a:p>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«Алтын </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белгі» иегері</a:t>
            </a:r>
            <a:endParaRPr lang="kk-KZ"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kk-KZ" b="1" dirty="0" smtClean="0">
                <a:solidFill>
                  <a:srgbClr val="C00000"/>
                </a:solidFill>
                <a:latin typeface="Times New Roman" panose="02020603050405020304" pitchFamily="18" charset="0"/>
                <a:cs typeface="Times New Roman" panose="02020603050405020304" pitchFamily="18" charset="0"/>
              </a:rPr>
              <a:t>Жанұзақ Айшат Алмасқызы</a:t>
            </a:r>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4086" t="3166"/>
          <a:stretch/>
        </p:blipFill>
        <p:spPr>
          <a:xfrm>
            <a:off x="709614" y="953654"/>
            <a:ext cx="3930213" cy="4757627"/>
          </a:xfrm>
          <a:prstGeom prst="rect">
            <a:avLst/>
          </a:prstGeom>
        </p:spPr>
      </p:pic>
      <p:sp>
        <p:nvSpPr>
          <p:cNvPr id="4" name="Прямоугольник 3"/>
          <p:cNvSpPr/>
          <p:nvPr/>
        </p:nvSpPr>
        <p:spPr>
          <a:xfrm>
            <a:off x="5126182" y="1403620"/>
            <a:ext cx="6431681" cy="4770537"/>
          </a:xfrm>
          <a:prstGeom prst="rect">
            <a:avLst/>
          </a:prstGeom>
        </p:spPr>
        <p:txBody>
          <a:bodyPr wrap="square">
            <a:spAutoFit/>
          </a:bodyPr>
          <a:lstStyle/>
          <a:p>
            <a:pPr marL="342900" indent="-342900" algn="just">
              <a:buFont typeface="Arial" panose="020B0604020202020204" pitchFamily="34" charset="0"/>
              <a:buChar char="•"/>
            </a:pPr>
            <a:r>
              <a:rPr lang="kk-KZ" sz="1600" dirty="0">
                <a:latin typeface="Times New Roman" panose="02020603050405020304" pitchFamily="18" charset="0"/>
                <a:cs typeface="Times New Roman" panose="02020603050405020304" pitchFamily="18" charset="0"/>
              </a:rPr>
              <a:t>2022 жылы Жаратылыстану-математикалық бағыттағы пәндер бойынша 7-8 класс оқушылары арасында өткен Республикалық жасөспірімдер олимпиадасының І (қалалық) кезеңінде химия пәнінен үздік білім көрсетіп ІІІ дәрежелі дипломмен марапатталды.</a:t>
            </a:r>
          </a:p>
          <a:p>
            <a:pPr marL="342900" lvl="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2022 жылы «Білім олимпиадасы» атты оқушылар мен студенттерге арналған І</a:t>
            </a:r>
            <a:r>
              <a:rPr lang="en-US" sz="1600" dirty="0">
                <a:solidFill>
                  <a:prstClr val="black"/>
                </a:solidFill>
                <a:latin typeface="Times New Roman" panose="02020603050405020304" pitchFamily="18" charset="0"/>
                <a:cs typeface="Times New Roman" panose="02020603050405020304" pitchFamily="18" charset="0"/>
              </a:rPr>
              <a:t>V</a:t>
            </a:r>
            <a:r>
              <a:rPr lang="kk-KZ" sz="1600" dirty="0">
                <a:solidFill>
                  <a:prstClr val="black"/>
                </a:solidFill>
                <a:latin typeface="Times New Roman" panose="02020603050405020304" pitchFamily="18" charset="0"/>
                <a:cs typeface="Times New Roman" panose="02020603050405020304" pitchFamily="18" charset="0"/>
              </a:rPr>
              <a:t> Республикалық пәндік олимпиадасының Қазақстан тарихы пәні бойынша жеңімпаз атанып, І дәрежелі дипломмен марапатталды.</a:t>
            </a:r>
          </a:p>
          <a:p>
            <a:pPr marL="342900" lvl="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2023 жылы 9-11 класс оқушылары арасында өткен Республикалық олимпиаданың қалалық кезеңінде биология пәнінен үздік білім көрсетіп ІІІ дәрежелі дипломмен марапатталды.</a:t>
            </a:r>
          </a:p>
          <a:p>
            <a:pPr marL="342900" lvl="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2023 жылы Республикалық «Балалар оқулары» байқауының жүлдегері, ІІІ дәрежелі дипломмен марапатталды.</a:t>
            </a:r>
          </a:p>
          <a:p>
            <a:pPr marL="342900" lvl="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2023 жылы Жалпы білім беретін пәндер бойынша Республикалық зерттеу жобалар конкурсының облыстық кезеңінде химия секциясы бойынша жүлделі ІІІ орын.</a:t>
            </a:r>
          </a:p>
          <a:p>
            <a:pPr marL="34290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2024 жылы 9-11 класс оқушылары арасында өткен Республикалық олимпиаданың қалалық кезеңінде Қазақстан тарихы  пәнінен үздік білім көрсетіп ІІІ дәрежелі дипломмен марапатталды.</a:t>
            </a:r>
          </a:p>
        </p:txBody>
      </p:sp>
    </p:spTree>
    <p:extLst>
      <p:ext uri="{BB962C8B-B14F-4D97-AF65-F5344CB8AC3E}">
        <p14:creationId xmlns:p14="http://schemas.microsoft.com/office/powerpoint/2010/main" val="1833327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983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35782" y="483097"/>
            <a:ext cx="5726544" cy="923330"/>
          </a:xfrm>
          <a:prstGeom prst="rect">
            <a:avLst/>
          </a:prstGeom>
          <a:noFill/>
        </p:spPr>
        <p:txBody>
          <a:bodyPr wrap="square" rtlCol="0">
            <a:spAutoFit/>
          </a:bodyPr>
          <a:lstStyle/>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КММ «№56 жалпы орта білім беретін мектеп»</a:t>
            </a:r>
          </a:p>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«Алтын белгі» </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иег</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ері</a:t>
            </a:r>
            <a:endParaRPr lang="kk-KZ"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kk-KZ" b="1" dirty="0" smtClean="0">
                <a:solidFill>
                  <a:srgbClr val="C00000"/>
                </a:solidFill>
                <a:latin typeface="Times New Roman" panose="02020603050405020304" pitchFamily="18" charset="0"/>
                <a:cs typeface="Times New Roman" panose="02020603050405020304" pitchFamily="18" charset="0"/>
              </a:rPr>
              <a:t>Қорғанбакқызы Ақмерей</a:t>
            </a: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31683" t="31651" r="31683" b="22558"/>
          <a:stretch/>
        </p:blipFill>
        <p:spPr>
          <a:xfrm>
            <a:off x="871822" y="944762"/>
            <a:ext cx="3660207" cy="4652475"/>
          </a:xfrm>
          <a:prstGeom prst="rect">
            <a:avLst/>
          </a:prstGeom>
        </p:spPr>
      </p:pic>
      <p:sp>
        <p:nvSpPr>
          <p:cNvPr id="4" name="Прямоугольник 3"/>
          <p:cNvSpPr/>
          <p:nvPr/>
        </p:nvSpPr>
        <p:spPr>
          <a:xfrm>
            <a:off x="4913744" y="1644073"/>
            <a:ext cx="6797965" cy="4524315"/>
          </a:xfrm>
          <a:prstGeom prst="rect">
            <a:avLst/>
          </a:prstGeom>
        </p:spPr>
        <p:txBody>
          <a:bodyPr wrap="square">
            <a:spAutoFit/>
          </a:bodyPr>
          <a:lstStyle/>
          <a:p>
            <a:pPr marL="342900" lvl="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2022 жылы «Білім олимпиадасы» атты оқушылар мен студенттерге арналған І</a:t>
            </a:r>
            <a:r>
              <a:rPr lang="en-US" sz="1600" dirty="0">
                <a:solidFill>
                  <a:prstClr val="black"/>
                </a:solidFill>
                <a:latin typeface="Times New Roman" panose="02020603050405020304" pitchFamily="18" charset="0"/>
                <a:cs typeface="Times New Roman" panose="02020603050405020304" pitchFamily="18" charset="0"/>
              </a:rPr>
              <a:t>V</a:t>
            </a:r>
            <a:r>
              <a:rPr lang="kk-KZ" sz="1600" dirty="0">
                <a:solidFill>
                  <a:prstClr val="black"/>
                </a:solidFill>
                <a:latin typeface="Times New Roman" panose="02020603050405020304" pitchFamily="18" charset="0"/>
                <a:cs typeface="Times New Roman" panose="02020603050405020304" pitchFamily="18" charset="0"/>
              </a:rPr>
              <a:t> Республикалық пәндік олимпиадасының Қазақстан тарихы пәні бойынша жеңімпаз атанып, І дәрежелі дипломмен марапатталды.</a:t>
            </a:r>
          </a:p>
          <a:p>
            <a:pPr marL="342900" lvl="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2022 жылы «Абайтану» олимпиадасында «Өлең сөздің патшасы, сөз сарасы» номинациясы бойынша І орын алып, дипломмен марапатталды.</a:t>
            </a:r>
          </a:p>
          <a:p>
            <a:pPr marL="342900" lvl="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2022 жыл «Мұрагер» республикалық журналы ұйымдастырған шығармашылық байқауына қатысып,  Алғыс хатпен марапатталды.</a:t>
            </a:r>
          </a:p>
          <a:p>
            <a:pPr marL="342900" lvl="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2023 жылы «Білім өркениеті» ұлттық инновациялық ғылыми-зерттеу орталығының Республика күні мереке қарсаңында өткізілген «Елорда дарыны» атты республикалық байқауында І дәрежелі диплом</a:t>
            </a:r>
            <a:r>
              <a:rPr lang="kk-KZ" sz="1600" dirty="0" smtClean="0">
                <a:solidFill>
                  <a:prstClr val="black"/>
                </a:solidFill>
                <a:latin typeface="Times New Roman" panose="02020603050405020304" pitchFamily="18" charset="0"/>
                <a:cs typeface="Times New Roman" panose="02020603050405020304" pitchFamily="18" charset="0"/>
              </a:rPr>
              <a:t>.</a:t>
            </a:r>
          </a:p>
          <a:p>
            <a:pPr marL="342900" lvl="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2023 жылы 9-11 класс оқушылары арасында өткен Республикалық олимпиаданың қалалық кезеңінде </a:t>
            </a:r>
            <a:r>
              <a:rPr lang="kk-KZ" sz="1600" dirty="0" smtClean="0">
                <a:solidFill>
                  <a:prstClr val="black"/>
                </a:solidFill>
                <a:latin typeface="Times New Roman" panose="02020603050405020304" pitchFamily="18" charset="0"/>
                <a:cs typeface="Times New Roman" panose="02020603050405020304" pitchFamily="18" charset="0"/>
              </a:rPr>
              <a:t>ағылшын тілі </a:t>
            </a:r>
            <a:r>
              <a:rPr lang="kk-KZ" sz="1600" dirty="0">
                <a:solidFill>
                  <a:prstClr val="black"/>
                </a:solidFill>
                <a:latin typeface="Times New Roman" panose="02020603050405020304" pitchFamily="18" charset="0"/>
                <a:cs typeface="Times New Roman" panose="02020603050405020304" pitchFamily="18" charset="0"/>
              </a:rPr>
              <a:t>пәнінен үздік білім көрсетіп ІІІ дәрежелі дипломмен марапатталды</a:t>
            </a:r>
            <a:r>
              <a:rPr lang="kk-KZ" sz="1600" dirty="0" smtClean="0">
                <a:solidFill>
                  <a:prstClr val="black"/>
                </a:solidFill>
                <a:latin typeface="Times New Roman" panose="02020603050405020304" pitchFamily="18" charset="0"/>
                <a:cs typeface="Times New Roman" panose="02020603050405020304" pitchFamily="18" charset="0"/>
              </a:rPr>
              <a:t>.</a:t>
            </a:r>
            <a:endParaRPr lang="kk-KZ" sz="16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2023 жылы Республикалық «Балалар оқулары» байқауының жүлдегері, ІІІ дәрежелі дипломмен марапатталды.</a:t>
            </a:r>
          </a:p>
          <a:p>
            <a:pPr marL="342900" lvl="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2024 жылы Ақтөбе облыстық Жастар мен балалар ұйымдарының қауымдастығынан Алғыс хат.</a:t>
            </a:r>
          </a:p>
        </p:txBody>
      </p:sp>
    </p:spTree>
    <p:extLst>
      <p:ext uri="{BB962C8B-B14F-4D97-AF65-F5344CB8AC3E}">
        <p14:creationId xmlns:p14="http://schemas.microsoft.com/office/powerpoint/2010/main" val="2712128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0" y="0"/>
            <a:ext cx="1225983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49649" y="572961"/>
            <a:ext cx="5726544" cy="923330"/>
          </a:xfrm>
          <a:prstGeom prst="rect">
            <a:avLst/>
          </a:prstGeom>
          <a:noFill/>
        </p:spPr>
        <p:txBody>
          <a:bodyPr wrap="square" rtlCol="0">
            <a:spAutoFit/>
          </a:bodyPr>
          <a:lstStyle/>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КММ «№56 жалпы орта білім беретін мектеп»</a:t>
            </a:r>
          </a:p>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«Алтын белгі» </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иег</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ері</a:t>
            </a:r>
            <a:endParaRPr lang="kk-KZ"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kk-KZ" b="1" dirty="0" smtClean="0">
                <a:solidFill>
                  <a:srgbClr val="C00000"/>
                </a:solidFill>
                <a:latin typeface="Times New Roman" panose="02020603050405020304" pitchFamily="18" charset="0"/>
                <a:cs typeface="Times New Roman" panose="02020603050405020304" pitchFamily="18" charset="0"/>
              </a:rPr>
              <a:t>Бекбатырова Мөлдір Асылханқызы</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927" y="647314"/>
            <a:ext cx="3602182" cy="5249847"/>
          </a:xfrm>
          <a:prstGeom prst="rect">
            <a:avLst/>
          </a:prstGeom>
        </p:spPr>
      </p:pic>
      <p:sp>
        <p:nvSpPr>
          <p:cNvPr id="3" name="Прямоугольник 2"/>
          <p:cNvSpPr/>
          <p:nvPr/>
        </p:nvSpPr>
        <p:spPr>
          <a:xfrm>
            <a:off x="4867564" y="1634836"/>
            <a:ext cx="6613236" cy="4031873"/>
          </a:xfrm>
          <a:prstGeom prst="rect">
            <a:avLst/>
          </a:prstGeom>
        </p:spPr>
        <p:txBody>
          <a:bodyPr wrap="square">
            <a:spAutoFit/>
          </a:bodyPr>
          <a:lstStyle/>
          <a:p>
            <a:pPr marL="34290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2022 жылы 9-11 класс оқушылары арасында өткен Республикалық олимпиаданың қалалық кезеңінде ағылшын тілі  пәнінен үздік білім көрсетіп ІІІ дәрежелі дипломмен марапатталды</a:t>
            </a:r>
            <a:r>
              <a:rPr lang="kk-KZ" sz="1600" dirty="0" smtClean="0">
                <a:solidFill>
                  <a:prstClr val="black"/>
                </a:solidFill>
                <a:latin typeface="Times New Roman" panose="02020603050405020304" pitchFamily="18" charset="0"/>
                <a:cs typeface="Times New Roman" panose="02020603050405020304" pitchFamily="18" charset="0"/>
              </a:rPr>
              <a:t>.</a:t>
            </a:r>
          </a:p>
          <a:p>
            <a:pPr marL="342900" lvl="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2022 жылы «Білім олимпиадасы» атты оқушылар мен студенттерге арналған І</a:t>
            </a:r>
            <a:r>
              <a:rPr lang="en-US" sz="1600" dirty="0">
                <a:solidFill>
                  <a:prstClr val="black"/>
                </a:solidFill>
                <a:latin typeface="Times New Roman" panose="02020603050405020304" pitchFamily="18" charset="0"/>
                <a:cs typeface="Times New Roman" panose="02020603050405020304" pitchFamily="18" charset="0"/>
              </a:rPr>
              <a:t>V</a:t>
            </a:r>
            <a:r>
              <a:rPr lang="kk-KZ" sz="1600" dirty="0">
                <a:solidFill>
                  <a:prstClr val="black"/>
                </a:solidFill>
                <a:latin typeface="Times New Roman" panose="02020603050405020304" pitchFamily="18" charset="0"/>
                <a:cs typeface="Times New Roman" panose="02020603050405020304" pitchFamily="18" charset="0"/>
              </a:rPr>
              <a:t> Республикалық пәндік олимпиадасының Қазақстан тарихы пәні бойынша жеңімпаз атанып, І дәрежелі дипломмен марапатталды</a:t>
            </a:r>
            <a:r>
              <a:rPr lang="kk-KZ" sz="1600" dirty="0" smtClean="0">
                <a:solidFill>
                  <a:prstClr val="black"/>
                </a:solidFill>
                <a:latin typeface="Times New Roman" panose="02020603050405020304" pitchFamily="18" charset="0"/>
                <a:cs typeface="Times New Roman" panose="02020603050405020304" pitchFamily="18" charset="0"/>
              </a:rPr>
              <a:t>.</a:t>
            </a:r>
            <a:endParaRPr lang="kk-KZ" sz="16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2023 жылы 9-11 класс оқушылары арасында өткен Республикалық олимпиаданың қалалық кезеңінде орыс тілі  пәнінен үздік білім көрсетіп ІІІ дәрежелі дипломмен марапатталды.</a:t>
            </a:r>
          </a:p>
          <a:p>
            <a:pPr marL="34290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2024 жылы «Кенгуру-Лингвист» байқауында І орын иеленіп, дипломмен марапатталды.</a:t>
            </a:r>
          </a:p>
          <a:p>
            <a:pPr marL="34290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2024 жылы 9-11 класс оқушылары арасында өткен Республикалық олимпиаданың қалалық кезеңінде ағылшын тілі  пәнінен үздік білім көрсетіп ІІІ дәрежелі дипломмен марапатталды.</a:t>
            </a:r>
          </a:p>
          <a:p>
            <a:pPr marL="34290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2024 жылы </a:t>
            </a:r>
            <a:r>
              <a:rPr lang="en-US" sz="1600" dirty="0">
                <a:solidFill>
                  <a:prstClr val="black"/>
                </a:solidFill>
                <a:latin typeface="Times New Roman" panose="02020603050405020304" pitchFamily="18" charset="0"/>
                <a:cs typeface="Times New Roman" panose="02020603050405020304" pitchFamily="18" charset="0"/>
              </a:rPr>
              <a:t>IELTS</a:t>
            </a:r>
            <a:r>
              <a:rPr lang="kk-KZ" sz="1600" dirty="0">
                <a:solidFill>
                  <a:prstClr val="black"/>
                </a:solidFill>
                <a:latin typeface="Times New Roman" panose="02020603050405020304" pitchFamily="18" charset="0"/>
                <a:cs typeface="Times New Roman" panose="02020603050405020304" pitchFamily="18" charset="0"/>
              </a:rPr>
              <a:t> </a:t>
            </a:r>
            <a:r>
              <a:rPr lang="kk-KZ" sz="1600" dirty="0" smtClean="0">
                <a:solidFill>
                  <a:prstClr val="black"/>
                </a:solidFill>
                <a:latin typeface="Times New Roman" panose="02020603050405020304" pitchFamily="18" charset="0"/>
                <a:cs typeface="Times New Roman" panose="02020603050405020304" pitchFamily="18" charset="0"/>
              </a:rPr>
              <a:t>байқауы - </a:t>
            </a:r>
            <a:r>
              <a:rPr lang="kk-KZ" sz="1600" dirty="0">
                <a:solidFill>
                  <a:prstClr val="black"/>
                </a:solidFill>
                <a:latin typeface="Times New Roman" panose="02020603050405020304" pitchFamily="18" charset="0"/>
                <a:cs typeface="Times New Roman" panose="02020603050405020304" pitchFamily="18" charset="0"/>
              </a:rPr>
              <a:t>7,0 </a:t>
            </a:r>
            <a:r>
              <a:rPr lang="kk-KZ" sz="1600" dirty="0" smtClean="0">
                <a:solidFill>
                  <a:prstClr val="black"/>
                </a:solidFill>
                <a:latin typeface="Times New Roman" panose="02020603050405020304" pitchFamily="18" charset="0"/>
                <a:cs typeface="Times New Roman" panose="02020603050405020304" pitchFamily="18" charset="0"/>
              </a:rPr>
              <a:t>балл.</a:t>
            </a:r>
            <a:endParaRPr lang="kk-KZ"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100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0" y="0"/>
            <a:ext cx="1225983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61890" y="452581"/>
            <a:ext cx="5726544" cy="923330"/>
          </a:xfrm>
          <a:prstGeom prst="rect">
            <a:avLst/>
          </a:prstGeom>
          <a:noFill/>
        </p:spPr>
        <p:txBody>
          <a:bodyPr wrap="square" rtlCol="0">
            <a:spAutoFit/>
          </a:bodyPr>
          <a:lstStyle/>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КММ «№56 жалпы орта білім беретін мектеп»</a:t>
            </a:r>
          </a:p>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«Алтын белгі» </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иег</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ері</a:t>
            </a:r>
            <a:endParaRPr lang="kk-KZ"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kk-KZ" b="1" dirty="0" smtClean="0">
                <a:solidFill>
                  <a:srgbClr val="C00000"/>
                </a:solidFill>
                <a:latin typeface="Times New Roman" panose="02020603050405020304" pitchFamily="18" charset="0"/>
                <a:cs typeface="Times New Roman" panose="02020603050405020304" pitchFamily="18" charset="0"/>
              </a:rPr>
              <a:t>Бурхин Ринат Ердосович</a:t>
            </a:r>
          </a:p>
        </p:txBody>
      </p:sp>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r="5033"/>
          <a:stretch/>
        </p:blipFill>
        <p:spPr>
          <a:xfrm>
            <a:off x="831273" y="914246"/>
            <a:ext cx="4027051" cy="4738409"/>
          </a:xfrm>
          <a:prstGeom prst="rect">
            <a:avLst/>
          </a:prstGeom>
        </p:spPr>
      </p:pic>
      <p:sp>
        <p:nvSpPr>
          <p:cNvPr id="3" name="Прямоугольник 2"/>
          <p:cNvSpPr/>
          <p:nvPr/>
        </p:nvSpPr>
        <p:spPr>
          <a:xfrm>
            <a:off x="5320144" y="1514764"/>
            <a:ext cx="6068290" cy="4308872"/>
          </a:xfrm>
          <a:prstGeom prst="rect">
            <a:avLst/>
          </a:prstGeom>
        </p:spPr>
        <p:txBody>
          <a:bodyPr wrap="square">
            <a:spAutoFit/>
          </a:bodyPr>
          <a:lstStyle/>
          <a:p>
            <a:pPr marL="34290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2022 жылы «Ақ бота» интеллектуалдық марафонында </a:t>
            </a:r>
            <a:r>
              <a:rPr lang="en-US" sz="1600" dirty="0">
                <a:solidFill>
                  <a:prstClr val="black"/>
                </a:solidFill>
                <a:latin typeface="Times New Roman" panose="02020603050405020304" pitchFamily="18" charset="0"/>
                <a:cs typeface="Times New Roman" panose="02020603050405020304" pitchFamily="18" charset="0"/>
              </a:rPr>
              <a:t>III </a:t>
            </a:r>
            <a:r>
              <a:rPr lang="kk-KZ" sz="1600" dirty="0">
                <a:solidFill>
                  <a:prstClr val="black"/>
                </a:solidFill>
                <a:latin typeface="Times New Roman" panose="02020603050405020304" pitchFamily="18" charset="0"/>
                <a:cs typeface="Times New Roman" panose="02020603050405020304" pitchFamily="18" charset="0"/>
              </a:rPr>
              <a:t>орын алды. </a:t>
            </a:r>
          </a:p>
          <a:p>
            <a:pPr marL="34290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2022 жылы «Диктант победы» халықаралық тарихи диктант. </a:t>
            </a:r>
          </a:p>
          <a:p>
            <a:pPr marL="34290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2022 жылы «Ұлы дала ұрпақтары» қоғамдық бірлестігі ұйымдастыруымен өткізілген республикалық зияткерлік ойындарда терең білім көрсеткені үшін І дәрежелі диплом.</a:t>
            </a:r>
          </a:p>
          <a:p>
            <a:pPr marL="342900" indent="-342900" algn="just">
              <a:buFont typeface="Arial" panose="020B0604020202020204" pitchFamily="34" charset="0"/>
              <a:buChar char="•"/>
            </a:pPr>
            <a:r>
              <a:rPr lang="kk-KZ" sz="1600" dirty="0">
                <a:latin typeface="Times New Roman" panose="02020603050405020304" pitchFamily="18" charset="0"/>
                <a:cs typeface="Times New Roman" panose="02020603050405020304" pitchFamily="18" charset="0"/>
              </a:rPr>
              <a:t>2023 жылы «Білім олимпиадасы» атты оқушылар мен студенттерге арналған І</a:t>
            </a:r>
            <a:r>
              <a:rPr lang="en-US" sz="1600" dirty="0">
                <a:latin typeface="Times New Roman" panose="02020603050405020304" pitchFamily="18" charset="0"/>
                <a:cs typeface="Times New Roman" panose="02020603050405020304" pitchFamily="18" charset="0"/>
              </a:rPr>
              <a:t>V</a:t>
            </a:r>
            <a:r>
              <a:rPr lang="kk-KZ" sz="1600" dirty="0">
                <a:latin typeface="Times New Roman" panose="02020603050405020304" pitchFamily="18" charset="0"/>
                <a:cs typeface="Times New Roman" panose="02020603050405020304" pitchFamily="18" charset="0"/>
              </a:rPr>
              <a:t> Республикалық пәндік олимпиадасының ағылшын тілі пәні бойынша жеңімпаз атанып, І дәрежелі дипломмен марапатталды</a:t>
            </a:r>
            <a:r>
              <a:rPr lang="kk-KZ" sz="16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2024 </a:t>
            </a:r>
            <a:r>
              <a:rPr lang="ru-RU" sz="1600" dirty="0" err="1">
                <a:latin typeface="Times New Roman" panose="02020603050405020304" pitchFamily="18" charset="0"/>
                <a:cs typeface="Times New Roman" panose="02020603050405020304" pitchFamily="18" charset="0"/>
              </a:rPr>
              <a:t>жылы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Зерделі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ақыл</a:t>
            </a:r>
            <a:r>
              <a:rPr lang="ru-RU" sz="1600" dirty="0">
                <a:latin typeface="Times New Roman" panose="02020603050405020304" pitchFamily="18" charset="0"/>
                <a:cs typeface="Times New Roman" panose="02020603050405020304" pitchFamily="18" charset="0"/>
              </a:rPr>
              <a:t>-ой даму </a:t>
            </a:r>
            <a:r>
              <a:rPr lang="ru-RU" sz="1600" dirty="0" err="1">
                <a:latin typeface="Times New Roman" panose="02020603050405020304" pitchFamily="18" charset="0"/>
                <a:cs typeface="Times New Roman" panose="02020603050405020304" pitchFamily="18" charset="0"/>
              </a:rPr>
              <a:t>орталығының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Республикалық</a:t>
            </a:r>
            <a:r>
              <a:rPr lang="ru-RU" sz="1600" dirty="0">
                <a:latin typeface="Times New Roman" panose="02020603050405020304" pitchFamily="18" charset="0"/>
                <a:cs typeface="Times New Roman" panose="02020603050405020304" pitchFamily="18" charset="0"/>
              </a:rPr>
              <a:t> «Алтын </a:t>
            </a:r>
            <a:r>
              <a:rPr lang="ru-RU" sz="1600" dirty="0" err="1">
                <a:latin typeface="Times New Roman" panose="02020603050405020304" pitchFamily="18" charset="0"/>
                <a:cs typeface="Times New Roman" panose="02020603050405020304" pitchFamily="18" charset="0"/>
              </a:rPr>
              <a:t>түлек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математикалық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олимпиадасының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өңірлік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кезеңінің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жүлдегері</a:t>
            </a:r>
            <a:r>
              <a:rPr lang="ru-RU" sz="1600"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III </a:t>
            </a:r>
            <a:r>
              <a:rPr lang="ru-RU" sz="1600" dirty="0" err="1">
                <a:latin typeface="Times New Roman" panose="02020603050405020304" pitchFamily="18" charset="0"/>
                <a:cs typeface="Times New Roman" panose="02020603050405020304" pitchFamily="18" charset="0"/>
              </a:rPr>
              <a:t>дәрежелі</a:t>
            </a:r>
            <a:r>
              <a:rPr lang="ru-RU" sz="1600" dirty="0">
                <a:latin typeface="Times New Roman" panose="02020603050405020304" pitchFamily="18" charset="0"/>
                <a:cs typeface="Times New Roman" panose="02020603050405020304" pitchFamily="18" charset="0"/>
              </a:rPr>
              <a:t> диплом</a:t>
            </a:r>
            <a:r>
              <a:rPr lang="ru-RU" sz="1600" dirty="0" smtClean="0">
                <a:latin typeface="Times New Roman" panose="02020603050405020304" pitchFamily="18" charset="0"/>
                <a:cs typeface="Times New Roman" panose="02020603050405020304" pitchFamily="18" charset="0"/>
              </a:rPr>
              <a:t>.</a:t>
            </a:r>
            <a:endParaRPr lang="kk-KZ" sz="16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2024 жылы «Жәутіков шәкірттері» атты олимпиадасында жүлделі </a:t>
            </a:r>
            <a:r>
              <a:rPr lang="en-US" sz="1600" dirty="0">
                <a:solidFill>
                  <a:prstClr val="black"/>
                </a:solidFill>
                <a:latin typeface="Times New Roman" panose="02020603050405020304" pitchFamily="18" charset="0"/>
                <a:cs typeface="Times New Roman" panose="02020603050405020304" pitchFamily="18" charset="0"/>
              </a:rPr>
              <a:t>II </a:t>
            </a:r>
            <a:r>
              <a:rPr lang="kk-KZ" sz="1600" dirty="0">
                <a:solidFill>
                  <a:prstClr val="black"/>
                </a:solidFill>
                <a:latin typeface="Times New Roman" panose="02020603050405020304" pitchFamily="18" charset="0"/>
                <a:cs typeface="Times New Roman" panose="02020603050405020304" pitchFamily="18" charset="0"/>
              </a:rPr>
              <a:t>орынға ие болып, дипломмен марапатталды.</a:t>
            </a:r>
          </a:p>
          <a:p>
            <a:pPr marL="342900" indent="-342900" algn="just">
              <a:buFont typeface="Arial" panose="020B0604020202020204" pitchFamily="34" charset="0"/>
              <a:buChar char="•"/>
            </a:pPr>
            <a:endParaRPr lang="kk-KZ"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674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983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26545" y="507999"/>
            <a:ext cx="5726544" cy="923330"/>
          </a:xfrm>
          <a:prstGeom prst="rect">
            <a:avLst/>
          </a:prstGeom>
          <a:noFill/>
        </p:spPr>
        <p:txBody>
          <a:bodyPr wrap="square" rtlCol="0">
            <a:spAutoFit/>
          </a:bodyPr>
          <a:lstStyle/>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КММ «№56 жалпы орта білім беретін мектеп»</a:t>
            </a:r>
          </a:p>
          <a:p>
            <a:pPr algn="ctr"/>
            <a:r>
              <a:rPr lang="kk-KZ" b="1" dirty="0" smtClean="0">
                <a:solidFill>
                  <a:schemeClr val="accent1">
                    <a:lumMod val="75000"/>
                  </a:schemeClr>
                </a:solidFill>
                <a:latin typeface="Times New Roman" panose="02020603050405020304" pitchFamily="18" charset="0"/>
                <a:cs typeface="Times New Roman" panose="02020603050405020304" pitchFamily="18" charset="0"/>
              </a:rPr>
              <a:t>«Алтын белгі» </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иег</a:t>
            </a:r>
            <a:r>
              <a:rPr lang="kk-KZ" b="1" dirty="0" smtClean="0">
                <a:solidFill>
                  <a:schemeClr val="accent1">
                    <a:lumMod val="75000"/>
                  </a:schemeClr>
                </a:solidFill>
                <a:latin typeface="Times New Roman" panose="02020603050405020304" pitchFamily="18" charset="0"/>
                <a:cs typeface="Times New Roman" panose="02020603050405020304" pitchFamily="18" charset="0"/>
              </a:rPr>
              <a:t>ері</a:t>
            </a:r>
            <a:endParaRPr lang="kk-KZ"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kk-KZ" b="1" dirty="0">
                <a:solidFill>
                  <a:srgbClr val="C00000"/>
                </a:solidFill>
                <a:latin typeface="Times New Roman" panose="02020603050405020304" pitchFamily="18" charset="0"/>
                <a:cs typeface="Times New Roman" panose="02020603050405020304" pitchFamily="18" charset="0"/>
              </a:rPr>
              <a:t>Аманжол Мөлдір </a:t>
            </a:r>
            <a:r>
              <a:rPr lang="kk-KZ" b="1" dirty="0" smtClean="0">
                <a:solidFill>
                  <a:srgbClr val="C00000"/>
                </a:solidFill>
                <a:latin typeface="Times New Roman" panose="02020603050405020304" pitchFamily="18" charset="0"/>
                <a:cs typeface="Times New Roman" panose="02020603050405020304" pitchFamily="18" charset="0"/>
              </a:rPr>
              <a:t>Талғатқызы</a:t>
            </a:r>
            <a:endParaRPr lang="ru-RU" b="1" dirty="0">
              <a:solidFill>
                <a:srgbClr val="C00000"/>
              </a:solidFill>
              <a:latin typeface="Times New Roman" panose="02020603050405020304" pitchFamily="18" charset="0"/>
              <a:cs typeface="Times New Roman" panose="02020603050405020304" pitchFamily="18" charset="0"/>
            </a:endParaRPr>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65" y="782819"/>
            <a:ext cx="3706877" cy="47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116945" y="1431329"/>
            <a:ext cx="6336143" cy="3785652"/>
          </a:xfrm>
          <a:prstGeom prst="rect">
            <a:avLst/>
          </a:prstGeom>
        </p:spPr>
        <p:txBody>
          <a:bodyPr wrap="square">
            <a:spAutoFit/>
          </a:bodyPr>
          <a:lstStyle/>
          <a:p>
            <a:pPr marL="342900" indent="-342900">
              <a:buFont typeface="Arial" panose="020B0604020202020204" pitchFamily="34" charset="0"/>
              <a:buChar char="•"/>
            </a:pPr>
            <a:r>
              <a:rPr lang="ru-RU" sz="1600" dirty="0">
                <a:solidFill>
                  <a:prstClr val="black"/>
                </a:solidFill>
                <a:latin typeface="Times New Roman" panose="02020603050405020304" pitchFamily="18" charset="0"/>
                <a:cs typeface="Times New Roman" panose="02020603050405020304" pitchFamily="18" charset="0"/>
              </a:rPr>
              <a:t>2022 год </a:t>
            </a:r>
            <a:r>
              <a:rPr lang="ru-RU" sz="1600" dirty="0" err="1">
                <a:solidFill>
                  <a:prstClr val="black"/>
                </a:solidFill>
                <a:latin typeface="Times New Roman" panose="02020603050405020304" pitchFamily="18" charset="0"/>
                <a:cs typeface="Times New Roman" panose="02020603050405020304" pitchFamily="18" charset="0"/>
              </a:rPr>
              <a:t>Халықарылық</a:t>
            </a:r>
            <a:r>
              <a:rPr lang="ru-RU" sz="1600" dirty="0">
                <a:solidFill>
                  <a:prstClr val="black"/>
                </a:solidFill>
                <a:latin typeface="Times New Roman" panose="02020603050405020304" pitchFamily="18" charset="0"/>
                <a:cs typeface="Times New Roman" panose="02020603050405020304" pitchFamily="18" charset="0"/>
              </a:rPr>
              <a:t> </a:t>
            </a:r>
            <a:r>
              <a:rPr lang="ru-RU" sz="1600" dirty="0" err="1">
                <a:solidFill>
                  <a:prstClr val="black"/>
                </a:solidFill>
                <a:latin typeface="Times New Roman" panose="02020603050405020304" pitchFamily="18" charset="0"/>
                <a:cs typeface="Times New Roman" panose="02020603050405020304" pitchFamily="18" charset="0"/>
              </a:rPr>
              <a:t>байқау</a:t>
            </a:r>
            <a:r>
              <a:rPr lang="ru-RU" sz="1600" dirty="0">
                <a:solidFill>
                  <a:prstClr val="black"/>
                </a:solidFill>
                <a:latin typeface="Times New Roman" panose="02020603050405020304" pitchFamily="18" charset="0"/>
                <a:cs typeface="Times New Roman" panose="02020603050405020304" pitchFamily="18" charset="0"/>
              </a:rPr>
              <a:t>  «Азия говорит по </a:t>
            </a:r>
            <a:r>
              <a:rPr lang="ru-RU" sz="1600" dirty="0" err="1">
                <a:solidFill>
                  <a:prstClr val="black"/>
                </a:solidFill>
                <a:latin typeface="Times New Roman" panose="02020603050405020304" pitchFamily="18" charset="0"/>
                <a:cs typeface="Times New Roman" panose="02020603050405020304" pitchFamily="18" charset="0"/>
              </a:rPr>
              <a:t>русски</a:t>
            </a:r>
            <a:r>
              <a:rPr lang="ru-RU" sz="1600" dirty="0">
                <a:solidFill>
                  <a:prstClr val="black"/>
                </a:solidFill>
                <a:latin typeface="Times New Roman" panose="02020603050405020304" pitchFamily="18" charset="0"/>
                <a:cs typeface="Times New Roman" panose="02020603050405020304" pitchFamily="18" charset="0"/>
              </a:rPr>
              <a:t> – 2022</a:t>
            </a:r>
            <a:r>
              <a:rPr lang="ru-RU" sz="1600" dirty="0" smtClean="0">
                <a:solidFill>
                  <a:prstClr val="black"/>
                </a:solidFill>
                <a:latin typeface="Times New Roman" panose="02020603050405020304" pitchFamily="18" charset="0"/>
                <a:cs typeface="Times New Roman" panose="02020603050405020304" pitchFamily="18" charset="0"/>
              </a:rPr>
              <a:t>» </a:t>
            </a:r>
            <a:r>
              <a:rPr lang="ru-RU" sz="1600" dirty="0" err="1" smtClean="0">
                <a:solidFill>
                  <a:prstClr val="black"/>
                </a:solidFill>
                <a:latin typeface="Times New Roman" panose="02020603050405020304" pitchFamily="18" charset="0"/>
                <a:cs typeface="Times New Roman" panose="02020603050405020304" pitchFamily="18" charset="0"/>
              </a:rPr>
              <a:t>жүлделі</a:t>
            </a:r>
            <a:r>
              <a:rPr lang="ru-RU" sz="1600" dirty="0" smtClean="0">
                <a:solidFill>
                  <a:prstClr val="black"/>
                </a:solidFill>
                <a:latin typeface="Times New Roman" panose="02020603050405020304" pitchFamily="18" charset="0"/>
                <a:cs typeface="Times New Roman" panose="02020603050405020304" pitchFamily="18" charset="0"/>
              </a:rPr>
              <a:t> ІІ </a:t>
            </a:r>
            <a:r>
              <a:rPr lang="ru-RU" sz="1600" dirty="0" err="1" smtClean="0">
                <a:solidFill>
                  <a:prstClr val="black"/>
                </a:solidFill>
                <a:latin typeface="Times New Roman" panose="02020603050405020304" pitchFamily="18" charset="0"/>
                <a:cs typeface="Times New Roman" panose="02020603050405020304" pitchFamily="18" charset="0"/>
              </a:rPr>
              <a:t>дәрежелі</a:t>
            </a:r>
            <a:r>
              <a:rPr lang="ru-RU" sz="1600" dirty="0" smtClean="0">
                <a:solidFill>
                  <a:prstClr val="black"/>
                </a:solidFill>
                <a:latin typeface="Times New Roman" panose="02020603050405020304" pitchFamily="18" charset="0"/>
                <a:cs typeface="Times New Roman" panose="02020603050405020304" pitchFamily="18" charset="0"/>
              </a:rPr>
              <a:t> диплом.</a:t>
            </a:r>
            <a:endParaRPr lang="ru-RU" sz="16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1600" dirty="0">
                <a:solidFill>
                  <a:prstClr val="black"/>
                </a:solidFill>
                <a:latin typeface="Times New Roman" panose="02020603050405020304" pitchFamily="18" charset="0"/>
                <a:cs typeface="Times New Roman" panose="02020603050405020304" pitchFamily="18" charset="0"/>
              </a:rPr>
              <a:t>2022 </a:t>
            </a:r>
            <a:r>
              <a:rPr lang="ru-RU" sz="1600" dirty="0" err="1">
                <a:solidFill>
                  <a:prstClr val="black"/>
                </a:solidFill>
                <a:latin typeface="Times New Roman" panose="02020603050405020304" pitchFamily="18" charset="0"/>
                <a:cs typeface="Times New Roman" panose="02020603050405020304" pitchFamily="18" charset="0"/>
              </a:rPr>
              <a:t>жылы</a:t>
            </a:r>
            <a:r>
              <a:rPr lang="ru-RU" sz="1600" dirty="0">
                <a:solidFill>
                  <a:prstClr val="black"/>
                </a:solidFill>
                <a:latin typeface="Times New Roman" panose="02020603050405020304" pitchFamily="18" charset="0"/>
                <a:cs typeface="Times New Roman" panose="02020603050405020304" pitchFamily="18" charset="0"/>
              </a:rPr>
              <a:t> </a:t>
            </a:r>
            <a:r>
              <a:rPr lang="kk-KZ" sz="1600" dirty="0">
                <a:solidFill>
                  <a:prstClr val="black"/>
                </a:solidFill>
                <a:latin typeface="Times New Roman" panose="02020603050405020304" pitchFamily="18" charset="0"/>
                <a:cs typeface="Times New Roman" panose="02020603050405020304" pitchFamily="18" charset="0"/>
              </a:rPr>
              <a:t> 9-11 класс оқушылары арасында өткен Республикалық олимпиаданың қалалық кезеңінде химия  пәнінен үздік білім көрсетіп ІІ дәрежелі дипломмен марапатталды.</a:t>
            </a:r>
          </a:p>
          <a:p>
            <a:pPr marL="342900" indent="-342900">
              <a:buFont typeface="Arial" panose="020B0604020202020204" pitchFamily="34" charset="0"/>
              <a:buChar char="•"/>
            </a:pPr>
            <a:r>
              <a:rPr lang="ru-RU" sz="1600" dirty="0">
                <a:solidFill>
                  <a:prstClr val="black"/>
                </a:solidFill>
                <a:latin typeface="Times New Roman" panose="02020603050405020304" pitchFamily="18" charset="0"/>
                <a:cs typeface="Times New Roman" panose="02020603050405020304" pitchFamily="18" charset="0"/>
              </a:rPr>
              <a:t>2023 </a:t>
            </a:r>
            <a:r>
              <a:rPr lang="ru-RU" sz="1600" dirty="0" err="1">
                <a:solidFill>
                  <a:prstClr val="black"/>
                </a:solidFill>
                <a:latin typeface="Times New Roman" panose="02020603050405020304" pitchFamily="18" charset="0"/>
                <a:cs typeface="Times New Roman" panose="02020603050405020304" pitchFamily="18" charset="0"/>
              </a:rPr>
              <a:t>жылы</a:t>
            </a:r>
            <a:r>
              <a:rPr lang="ru-RU" sz="1600" dirty="0">
                <a:solidFill>
                  <a:prstClr val="black"/>
                </a:solidFill>
                <a:latin typeface="Times New Roman" panose="02020603050405020304" pitchFamily="18" charset="0"/>
                <a:cs typeface="Times New Roman" panose="02020603050405020304" pitchFamily="18" charset="0"/>
              </a:rPr>
              <a:t> </a:t>
            </a:r>
            <a:r>
              <a:rPr lang="kk-KZ" sz="1600" dirty="0">
                <a:solidFill>
                  <a:prstClr val="black"/>
                </a:solidFill>
                <a:latin typeface="Times New Roman" panose="02020603050405020304" pitchFamily="18" charset="0"/>
                <a:cs typeface="Times New Roman" panose="02020603050405020304" pitchFamily="18" charset="0"/>
              </a:rPr>
              <a:t> 9-11 класс оқушылары арасында өткен Республикалық олимпиаданың қалалық кезеңінде ағылшын тілі  пәнінен үздік білім көрсетіп ІІ дәрежелі дипломмен марапатталды.</a:t>
            </a:r>
          </a:p>
          <a:p>
            <a:pPr marL="342900" indent="-342900">
              <a:buFont typeface="Arial" panose="020B0604020202020204" pitchFamily="34" charset="0"/>
              <a:buChar char="•"/>
            </a:pPr>
            <a:r>
              <a:rPr lang="ru-RU" sz="1600" dirty="0">
                <a:solidFill>
                  <a:prstClr val="black"/>
                </a:solidFill>
                <a:latin typeface="Times New Roman" panose="02020603050405020304" pitchFamily="18" charset="0"/>
                <a:cs typeface="Times New Roman" panose="02020603050405020304" pitchFamily="18" charset="0"/>
              </a:rPr>
              <a:t>2024 </a:t>
            </a:r>
            <a:r>
              <a:rPr lang="ru-RU" sz="1600" dirty="0" err="1">
                <a:solidFill>
                  <a:prstClr val="black"/>
                </a:solidFill>
                <a:latin typeface="Times New Roman" panose="02020603050405020304" pitchFamily="18" charset="0"/>
                <a:cs typeface="Times New Roman" panose="02020603050405020304" pitchFamily="18" charset="0"/>
              </a:rPr>
              <a:t>жылы</a:t>
            </a:r>
            <a:r>
              <a:rPr lang="ru-RU" sz="1600" dirty="0">
                <a:solidFill>
                  <a:prstClr val="black"/>
                </a:solidFill>
                <a:latin typeface="Times New Roman" panose="02020603050405020304" pitchFamily="18" charset="0"/>
                <a:cs typeface="Times New Roman" panose="02020603050405020304" pitchFamily="18" charset="0"/>
              </a:rPr>
              <a:t> </a:t>
            </a:r>
            <a:r>
              <a:rPr lang="kk-KZ" sz="1600" dirty="0">
                <a:solidFill>
                  <a:prstClr val="black"/>
                </a:solidFill>
                <a:latin typeface="Times New Roman" panose="02020603050405020304" pitchFamily="18" charset="0"/>
                <a:cs typeface="Times New Roman" panose="02020603050405020304" pitchFamily="18" charset="0"/>
              </a:rPr>
              <a:t> 9-11 класс оқушылары арасында өткен Республикалық олимпиаданың қалалық кезеңінде ағылшын тілі  пәнінен үздік білім көрсетіп ІІ дәрежелі дипломмен марапатталды.</a:t>
            </a:r>
          </a:p>
          <a:p>
            <a:pPr marL="342900" indent="-342900">
              <a:buFont typeface="Arial" panose="020B0604020202020204" pitchFamily="34" charset="0"/>
              <a:buChar char="•"/>
            </a:pPr>
            <a:r>
              <a:rPr lang="kk-KZ" sz="1600" dirty="0">
                <a:solidFill>
                  <a:prstClr val="black"/>
                </a:solidFill>
                <a:latin typeface="Times New Roman" panose="02020603050405020304" pitchFamily="18" charset="0"/>
                <a:cs typeface="Times New Roman" panose="02020603050405020304" pitchFamily="18" charset="0"/>
              </a:rPr>
              <a:t>2024 жылы </a:t>
            </a:r>
            <a:r>
              <a:rPr lang="en-US" sz="1600" dirty="0">
                <a:solidFill>
                  <a:prstClr val="black"/>
                </a:solidFill>
                <a:latin typeface="Times New Roman" panose="02020603050405020304" pitchFamily="18" charset="0"/>
                <a:cs typeface="Times New Roman" panose="02020603050405020304" pitchFamily="18" charset="0"/>
              </a:rPr>
              <a:t>IELTS</a:t>
            </a:r>
            <a:r>
              <a:rPr lang="kk-KZ" sz="1600" dirty="0">
                <a:solidFill>
                  <a:prstClr val="black"/>
                </a:solidFill>
                <a:latin typeface="Times New Roman" panose="02020603050405020304" pitchFamily="18" charset="0"/>
                <a:cs typeface="Times New Roman" panose="02020603050405020304" pitchFamily="18" charset="0"/>
              </a:rPr>
              <a:t> </a:t>
            </a:r>
            <a:r>
              <a:rPr lang="kk-KZ" sz="1600" dirty="0" smtClean="0">
                <a:solidFill>
                  <a:prstClr val="black"/>
                </a:solidFill>
                <a:latin typeface="Times New Roman" panose="02020603050405020304" pitchFamily="18" charset="0"/>
                <a:cs typeface="Times New Roman" panose="02020603050405020304" pitchFamily="18" charset="0"/>
              </a:rPr>
              <a:t>байқауы - </a:t>
            </a:r>
            <a:r>
              <a:rPr lang="kk-KZ" sz="1600" dirty="0">
                <a:solidFill>
                  <a:prstClr val="black"/>
                </a:solidFill>
                <a:latin typeface="Times New Roman" panose="02020603050405020304" pitchFamily="18" charset="0"/>
                <a:cs typeface="Times New Roman" panose="02020603050405020304" pitchFamily="18" charset="0"/>
              </a:rPr>
              <a:t>7,0 балл </a:t>
            </a:r>
          </a:p>
          <a:p>
            <a:endParaRPr lang="kk-KZ"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9681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1034</Words>
  <Application>Microsoft Office PowerPoint</Application>
  <PresentationFormat>Широкоэкранный</PresentationFormat>
  <Paragraphs>66</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PC</cp:lastModifiedBy>
  <cp:revision>230</cp:revision>
  <cp:lastPrinted>2024-12-17T07:59:37Z</cp:lastPrinted>
  <dcterms:created xsi:type="dcterms:W3CDTF">2024-12-10T10:06:09Z</dcterms:created>
  <dcterms:modified xsi:type="dcterms:W3CDTF">2025-09-30T09:51:18Z</dcterms:modified>
</cp:coreProperties>
</file>