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365" r:id="rId2"/>
    <p:sldId id="386" r:id="rId3"/>
    <p:sldId id="396" r:id="rId4"/>
    <p:sldId id="397" r:id="rId5"/>
    <p:sldId id="385" r:id="rId6"/>
    <p:sldId id="399" r:id="rId7"/>
  </p:sldIdLst>
  <p:sldSz cx="10693400" cy="7740650"/>
  <p:notesSz cx="10020300" cy="6888163"/>
  <p:defaultTextStyle>
    <a:defPPr>
      <a:defRPr lang="en-US"/>
    </a:defPPr>
    <a:lvl1pPr marL="0" algn="l" defTabSz="50292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2920" algn="l" defTabSz="50292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5205" algn="l" defTabSz="50292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08125" algn="l" defTabSz="50292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1045" algn="l" defTabSz="50292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13965" algn="l" defTabSz="50292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16250" algn="l" defTabSz="50292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19170" algn="l" defTabSz="50292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22090" algn="l" defTabSz="50292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4" userDrawn="1">
          <p15:clr>
            <a:srgbClr val="A4A3A4"/>
          </p15:clr>
        </p15:guide>
        <p15:guide id="2" pos="3139" userDrawn="1">
          <p15:clr>
            <a:srgbClr val="A4A3A4"/>
          </p15:clr>
        </p15:guide>
        <p15:guide id="3" orient="horz" pos="2390" userDrawn="1">
          <p15:clr>
            <a:srgbClr val="A4A3A4"/>
          </p15:clr>
        </p15:guide>
        <p15:guide id="4" pos="34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6714"/>
    <a:srgbClr val="533A86"/>
    <a:srgbClr val="008000"/>
    <a:srgbClr val="FF0000"/>
    <a:srgbClr val="66FFFF"/>
    <a:srgbClr val="53A22F"/>
    <a:srgbClr val="DB6413"/>
    <a:srgbClr val="003300"/>
    <a:srgbClr val="006600"/>
    <a:srgbClr val="DF66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1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1632" y="96"/>
      </p:cViewPr>
      <p:guideLst>
        <p:guide orient="horz" pos="2244"/>
        <p:guide pos="3139"/>
        <p:guide orient="horz" pos="2390"/>
        <p:guide pos="34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76431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A9730393-0D01-4EB0-8308-2D03BD1B10D5}" type="datetimeFigureOut">
              <a:rPr lang="ru-RU" smtClean="0"/>
              <a:pPr/>
              <a:t>02.06.2025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24213" y="515938"/>
            <a:ext cx="3571875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2030" y="3271878"/>
            <a:ext cx="8016240" cy="3099673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42161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76431" y="6542161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49EB1D77-C76E-42A3-9637-EAA9EF6FA8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795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1266815"/>
            <a:ext cx="9089390" cy="2694893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675" y="4065633"/>
            <a:ext cx="8020050" cy="1868865"/>
          </a:xfrm>
        </p:spPr>
        <p:txBody>
          <a:bodyPr/>
          <a:lstStyle>
            <a:lvl1pPr marL="0" indent="0" algn="ctr">
              <a:buNone/>
              <a:defRPr sz="2600"/>
            </a:lvl1pPr>
            <a:lvl2pPr marL="502920" indent="0" algn="ctr">
              <a:buNone/>
              <a:defRPr sz="2200"/>
            </a:lvl2pPr>
            <a:lvl3pPr marL="1005205" indent="0" algn="ctr">
              <a:buNone/>
              <a:defRPr sz="2000"/>
            </a:lvl3pPr>
            <a:lvl4pPr marL="1508125" indent="0" algn="ctr">
              <a:buNone/>
              <a:defRPr sz="1800"/>
            </a:lvl4pPr>
            <a:lvl5pPr marL="2011045" indent="0" algn="ctr">
              <a:buNone/>
              <a:defRPr sz="1800"/>
            </a:lvl5pPr>
            <a:lvl6pPr marL="2513965" indent="0" algn="ctr">
              <a:buNone/>
              <a:defRPr sz="1800"/>
            </a:lvl6pPr>
            <a:lvl7pPr marL="3016250" indent="0" algn="ctr">
              <a:buNone/>
              <a:defRPr sz="1800"/>
            </a:lvl7pPr>
            <a:lvl8pPr marL="3519170" indent="0" algn="ctr">
              <a:buNone/>
              <a:defRPr sz="1800"/>
            </a:lvl8pPr>
            <a:lvl9pPr marL="402209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AC8A-E59E-49A2-B489-E6B51F9200DB}" type="datetimeFigureOut">
              <a:rPr lang="ru-RU" smtClean="0"/>
              <a:pPr/>
              <a:t>02.06.2025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B797-8E52-43A0-80C0-54252C1E2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AC8A-E59E-49A2-B489-E6B51F9200DB}" type="datetimeFigureOut">
              <a:rPr lang="ru-RU" smtClean="0"/>
              <a:pPr/>
              <a:t>02.06.2025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B797-8E52-43A0-80C0-54252C1E2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2466" y="412118"/>
            <a:ext cx="2305764" cy="655984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172" y="412118"/>
            <a:ext cx="6783626" cy="655984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AC8A-E59E-49A2-B489-E6B51F9200DB}" type="datetimeFigureOut">
              <a:rPr lang="ru-RU" smtClean="0"/>
              <a:pPr/>
              <a:t>02.06.2025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B797-8E52-43A0-80C0-54252C1E2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AC8A-E59E-49A2-B489-E6B51F9200DB}" type="datetimeFigureOut">
              <a:rPr lang="ru-RU" smtClean="0"/>
              <a:pPr/>
              <a:t>02.06.2025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B797-8E52-43A0-80C0-54252C1E2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603" y="1929790"/>
            <a:ext cx="9223058" cy="3219895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603" y="5180147"/>
            <a:ext cx="9223058" cy="1693267"/>
          </a:xfrm>
        </p:spPr>
        <p:txBody>
          <a:bodyPr/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20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5081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110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5139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0162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51917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0220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AC8A-E59E-49A2-B489-E6B51F9200DB}" type="datetimeFigureOut">
              <a:rPr lang="ru-RU" smtClean="0"/>
              <a:pPr/>
              <a:t>02.06.2025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B797-8E52-43A0-80C0-54252C1E2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172" y="2060590"/>
            <a:ext cx="4544695" cy="4911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3534" y="2060590"/>
            <a:ext cx="4544695" cy="4911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AC8A-E59E-49A2-B489-E6B51F9200DB}" type="datetimeFigureOut">
              <a:rPr lang="ru-RU" smtClean="0"/>
              <a:pPr/>
              <a:t>02.06.2025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B797-8E52-43A0-80C0-54252C1E2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5" y="412121"/>
            <a:ext cx="9223058" cy="149616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565" y="1897535"/>
            <a:ext cx="4523809" cy="92995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2920" indent="0">
              <a:buNone/>
              <a:defRPr sz="2200" b="1"/>
            </a:lvl2pPr>
            <a:lvl3pPr marL="1005205" indent="0">
              <a:buNone/>
              <a:defRPr sz="2000" b="1"/>
            </a:lvl3pPr>
            <a:lvl4pPr marL="1508125" indent="0">
              <a:buNone/>
              <a:defRPr sz="1800" b="1"/>
            </a:lvl4pPr>
            <a:lvl5pPr marL="2011045" indent="0">
              <a:buNone/>
              <a:defRPr sz="1800" b="1"/>
            </a:lvl5pPr>
            <a:lvl6pPr marL="2513965" indent="0">
              <a:buNone/>
              <a:defRPr sz="1800" b="1"/>
            </a:lvl6pPr>
            <a:lvl7pPr marL="3016250" indent="0">
              <a:buNone/>
              <a:defRPr sz="1800" b="1"/>
            </a:lvl7pPr>
            <a:lvl8pPr marL="3519170" indent="0">
              <a:buNone/>
              <a:defRPr sz="1800" b="1"/>
            </a:lvl8pPr>
            <a:lvl9pPr marL="4022090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565" y="2827487"/>
            <a:ext cx="4523809" cy="41588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534" y="1897535"/>
            <a:ext cx="4546088" cy="92995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2920" indent="0">
              <a:buNone/>
              <a:defRPr sz="2200" b="1"/>
            </a:lvl2pPr>
            <a:lvl3pPr marL="1005205" indent="0">
              <a:buNone/>
              <a:defRPr sz="2000" b="1"/>
            </a:lvl3pPr>
            <a:lvl4pPr marL="1508125" indent="0">
              <a:buNone/>
              <a:defRPr sz="1800" b="1"/>
            </a:lvl4pPr>
            <a:lvl5pPr marL="2011045" indent="0">
              <a:buNone/>
              <a:defRPr sz="1800" b="1"/>
            </a:lvl5pPr>
            <a:lvl6pPr marL="2513965" indent="0">
              <a:buNone/>
              <a:defRPr sz="1800" b="1"/>
            </a:lvl6pPr>
            <a:lvl7pPr marL="3016250" indent="0">
              <a:buNone/>
              <a:defRPr sz="1800" b="1"/>
            </a:lvl7pPr>
            <a:lvl8pPr marL="3519170" indent="0">
              <a:buNone/>
              <a:defRPr sz="1800" b="1"/>
            </a:lvl8pPr>
            <a:lvl9pPr marL="4022090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534" y="2827487"/>
            <a:ext cx="4546088" cy="41588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AC8A-E59E-49A2-B489-E6B51F9200DB}" type="datetimeFigureOut">
              <a:rPr lang="ru-RU" smtClean="0"/>
              <a:pPr/>
              <a:t>02.06.2025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B797-8E52-43A0-80C0-54252C1E2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AC8A-E59E-49A2-B489-E6B51F9200DB}" type="datetimeFigureOut">
              <a:rPr lang="ru-RU" smtClean="0"/>
              <a:pPr/>
              <a:t>02.06.2025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B797-8E52-43A0-80C0-54252C1E2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AC8A-E59E-49A2-B489-E6B51F9200DB}" type="datetimeFigureOut">
              <a:rPr lang="ru-RU" smtClean="0"/>
              <a:pPr/>
              <a:t>02.06.2025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B797-8E52-43A0-80C0-54252C1E2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5" y="516043"/>
            <a:ext cx="3448900" cy="1806152"/>
          </a:xfrm>
        </p:spPr>
        <p:txBody>
          <a:bodyPr anchor="b"/>
          <a:lstStyle>
            <a:lvl1pPr>
              <a:defRPr sz="3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088" y="1114513"/>
            <a:ext cx="5413534" cy="5500879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565" y="2322195"/>
            <a:ext cx="3448900" cy="4302153"/>
          </a:xfrm>
        </p:spPr>
        <p:txBody>
          <a:bodyPr/>
          <a:lstStyle>
            <a:lvl1pPr marL="0" indent="0">
              <a:buNone/>
              <a:defRPr sz="1800"/>
            </a:lvl1pPr>
            <a:lvl2pPr marL="502920" indent="0">
              <a:buNone/>
              <a:defRPr sz="1500"/>
            </a:lvl2pPr>
            <a:lvl3pPr marL="1005205" indent="0">
              <a:buNone/>
              <a:defRPr sz="1300"/>
            </a:lvl3pPr>
            <a:lvl4pPr marL="1508125" indent="0">
              <a:buNone/>
              <a:defRPr sz="1100"/>
            </a:lvl4pPr>
            <a:lvl5pPr marL="2011045" indent="0">
              <a:buNone/>
              <a:defRPr sz="1100"/>
            </a:lvl5pPr>
            <a:lvl6pPr marL="2513965" indent="0">
              <a:buNone/>
              <a:defRPr sz="1100"/>
            </a:lvl6pPr>
            <a:lvl7pPr marL="3016250" indent="0">
              <a:buNone/>
              <a:defRPr sz="1100"/>
            </a:lvl7pPr>
            <a:lvl8pPr marL="3519170" indent="0">
              <a:buNone/>
              <a:defRPr sz="1100"/>
            </a:lvl8pPr>
            <a:lvl9pPr marL="4022090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AC8A-E59E-49A2-B489-E6B51F9200DB}" type="datetimeFigureOut">
              <a:rPr lang="ru-RU" smtClean="0"/>
              <a:pPr/>
              <a:t>02.06.2025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B797-8E52-43A0-80C0-54252C1E2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5" y="516043"/>
            <a:ext cx="3448900" cy="1806152"/>
          </a:xfrm>
        </p:spPr>
        <p:txBody>
          <a:bodyPr anchor="b"/>
          <a:lstStyle>
            <a:lvl1pPr>
              <a:defRPr sz="3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6088" y="1114513"/>
            <a:ext cx="5413534" cy="5500879"/>
          </a:xfrm>
        </p:spPr>
        <p:txBody>
          <a:bodyPr anchor="t"/>
          <a:lstStyle>
            <a:lvl1pPr marL="0" indent="0">
              <a:buNone/>
              <a:defRPr sz="3500"/>
            </a:lvl1pPr>
            <a:lvl2pPr marL="502920" indent="0">
              <a:buNone/>
              <a:defRPr sz="3100"/>
            </a:lvl2pPr>
            <a:lvl3pPr marL="1005205" indent="0">
              <a:buNone/>
              <a:defRPr sz="2600"/>
            </a:lvl3pPr>
            <a:lvl4pPr marL="1508125" indent="0">
              <a:buNone/>
              <a:defRPr sz="2200"/>
            </a:lvl4pPr>
            <a:lvl5pPr marL="2011045" indent="0">
              <a:buNone/>
              <a:defRPr sz="2200"/>
            </a:lvl5pPr>
            <a:lvl6pPr marL="2513965" indent="0">
              <a:buNone/>
              <a:defRPr sz="2200"/>
            </a:lvl6pPr>
            <a:lvl7pPr marL="3016250" indent="0">
              <a:buNone/>
              <a:defRPr sz="2200"/>
            </a:lvl7pPr>
            <a:lvl8pPr marL="3519170" indent="0">
              <a:buNone/>
              <a:defRPr sz="2200"/>
            </a:lvl8pPr>
            <a:lvl9pPr marL="4022090" indent="0">
              <a:buNone/>
              <a:defRPr sz="2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565" y="2322195"/>
            <a:ext cx="3448900" cy="4302153"/>
          </a:xfrm>
        </p:spPr>
        <p:txBody>
          <a:bodyPr/>
          <a:lstStyle>
            <a:lvl1pPr marL="0" indent="0">
              <a:buNone/>
              <a:defRPr sz="1800"/>
            </a:lvl1pPr>
            <a:lvl2pPr marL="502920" indent="0">
              <a:buNone/>
              <a:defRPr sz="1500"/>
            </a:lvl2pPr>
            <a:lvl3pPr marL="1005205" indent="0">
              <a:buNone/>
              <a:defRPr sz="1300"/>
            </a:lvl3pPr>
            <a:lvl4pPr marL="1508125" indent="0">
              <a:buNone/>
              <a:defRPr sz="1100"/>
            </a:lvl4pPr>
            <a:lvl5pPr marL="2011045" indent="0">
              <a:buNone/>
              <a:defRPr sz="1100"/>
            </a:lvl5pPr>
            <a:lvl6pPr marL="2513965" indent="0">
              <a:buNone/>
              <a:defRPr sz="1100"/>
            </a:lvl6pPr>
            <a:lvl7pPr marL="3016250" indent="0">
              <a:buNone/>
              <a:defRPr sz="1100"/>
            </a:lvl7pPr>
            <a:lvl8pPr marL="3519170" indent="0">
              <a:buNone/>
              <a:defRPr sz="1100"/>
            </a:lvl8pPr>
            <a:lvl9pPr marL="4022090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AC8A-E59E-49A2-B489-E6B51F9200DB}" type="datetimeFigureOut">
              <a:rPr lang="ru-RU" smtClean="0"/>
              <a:pPr/>
              <a:t>02.06.2025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B797-8E52-43A0-80C0-54252C1E2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172" y="412121"/>
            <a:ext cx="9223058" cy="1496168"/>
          </a:xfrm>
          <a:prstGeom prst="rect">
            <a:avLst/>
          </a:prstGeom>
        </p:spPr>
        <p:txBody>
          <a:bodyPr vert="horz" lIns="100547" tIns="50274" rIns="100547" bIns="50274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172" y="2060590"/>
            <a:ext cx="9223058" cy="4911371"/>
          </a:xfrm>
          <a:prstGeom prst="rect">
            <a:avLst/>
          </a:prstGeom>
        </p:spPr>
        <p:txBody>
          <a:bodyPr vert="horz" lIns="100547" tIns="50274" rIns="100547" bIns="50274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172" y="7174439"/>
            <a:ext cx="2406015" cy="412118"/>
          </a:xfrm>
          <a:prstGeom prst="rect">
            <a:avLst/>
          </a:prstGeom>
        </p:spPr>
        <p:txBody>
          <a:bodyPr vert="horz" lIns="100547" tIns="50274" rIns="100547" bIns="5027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9AC8A-E59E-49A2-B489-E6B51F9200DB}" type="datetimeFigureOut">
              <a:rPr lang="ru-RU" smtClean="0"/>
              <a:pPr/>
              <a:t>02.06.2025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2190" y="7174439"/>
            <a:ext cx="3609023" cy="412118"/>
          </a:xfrm>
          <a:prstGeom prst="rect">
            <a:avLst/>
          </a:prstGeom>
        </p:spPr>
        <p:txBody>
          <a:bodyPr vert="horz" lIns="100547" tIns="50274" rIns="100547" bIns="5027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2214" y="7174439"/>
            <a:ext cx="2406015" cy="412118"/>
          </a:xfrm>
          <a:prstGeom prst="rect">
            <a:avLst/>
          </a:prstGeom>
        </p:spPr>
        <p:txBody>
          <a:bodyPr vert="horz" lIns="100547" tIns="50274" rIns="100547" bIns="5027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BB797-8E52-43A0-80C0-54252C1E2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005205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205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20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6665" indent="-251460" algn="l" defTabSz="100520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59585" indent="-251460" algn="l" defTabSz="100520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262505" indent="-251460" algn="l" defTabSz="100520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764790" indent="-251460" algn="l" defTabSz="100520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267710" indent="-251460" algn="l" defTabSz="100520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770630" indent="-251460" algn="l" defTabSz="100520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273550" indent="-251460" algn="l" defTabSz="100520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2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2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205" algn="l" defTabSz="10052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125" algn="l" defTabSz="10052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045" algn="l" defTabSz="10052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algn="l" defTabSz="10052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6250" algn="l" defTabSz="10052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19170" algn="l" defTabSz="10052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2090" algn="l" defTabSz="10052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18" Type="http://schemas.openxmlformats.org/officeDocument/2006/relationships/image" Target="../media/image31.jpeg"/><Relationship Id="rId3" Type="http://schemas.openxmlformats.org/officeDocument/2006/relationships/image" Target="../media/image16.jpeg"/><Relationship Id="rId21" Type="http://schemas.openxmlformats.org/officeDocument/2006/relationships/image" Target="../media/image34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17" Type="http://schemas.openxmlformats.org/officeDocument/2006/relationships/image" Target="../media/image30.jpeg"/><Relationship Id="rId2" Type="http://schemas.openxmlformats.org/officeDocument/2006/relationships/image" Target="../media/image15.jpeg"/><Relationship Id="rId16" Type="http://schemas.openxmlformats.org/officeDocument/2006/relationships/image" Target="../media/image29.jpeg"/><Relationship Id="rId20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10" Type="http://schemas.openxmlformats.org/officeDocument/2006/relationships/image" Target="../media/image23.jpeg"/><Relationship Id="rId19" Type="http://schemas.openxmlformats.org/officeDocument/2006/relationships/image" Target="../media/image32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2754086" cy="7740650"/>
          </a:xfrm>
          <a:prstGeom prst="rect">
            <a:avLst/>
          </a:prstGeom>
          <a:gradFill>
            <a:gsLst>
              <a:gs pos="39000">
                <a:srgbClr val="3FB567"/>
              </a:gs>
              <a:gs pos="0">
                <a:srgbClr val="53A22F"/>
              </a:gs>
              <a:gs pos="100000">
                <a:srgbClr val="16DCDB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47" tIns="50274" rIns="100547" bIns="50274"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-1121241" y="0"/>
            <a:ext cx="3897086" cy="7740650"/>
          </a:xfrm>
          <a:prstGeom prst="rect">
            <a:avLst/>
          </a:prstGeom>
          <a:gradFill>
            <a:gsLst>
              <a:gs pos="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47" tIns="50274" rIns="100547" bIns="50274"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39477" y="211506"/>
            <a:ext cx="9899325" cy="7301407"/>
          </a:xfrm>
          <a:prstGeom prst="rect">
            <a:avLst/>
          </a:prstGeom>
          <a:noFill/>
          <a:ln w="19050">
            <a:solidFill>
              <a:srgbClr val="53A2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47" tIns="50274" rIns="100547" bIns="50274" rtlCol="0" anchor="ctr"/>
          <a:lstStyle/>
          <a:p>
            <a:pPr algn="ctr"/>
            <a:endParaRPr lang="ru-RU"/>
          </a:p>
        </p:txBody>
      </p:sp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3"/>
          <a:srcRect t="52478" r="54342"/>
          <a:stretch>
            <a:fillRect/>
          </a:stretch>
        </p:blipFill>
        <p:spPr bwMode="auto">
          <a:xfrm flipH="1">
            <a:off x="6803563" y="4708454"/>
            <a:ext cx="3309249" cy="278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82138" y="324335"/>
            <a:ext cx="96216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2.4. Білім беру саласындағы уәкілетті орган бекіткен тізімге немесе уәкілетті органмен келісілген (тиісті деңгейдегі) білім беруді басқару органының жоспарына сәйкес конкурстарға немесе олимпиадаларға немесе жарыстарға қатысушы білім алушылардың (тәрбиеленушілердің) болуы.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6729" y="1465988"/>
            <a:ext cx="93533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 білім беретін бойынша 5-6 класс оқушыларына арналған пәндік </a:t>
            </a:r>
            <a:r>
              <a:rPr lang="kk-KZ" sz="1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олимпиданың</a:t>
            </a:r>
            <a:r>
              <a:rPr lang="kk-KZ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республикалық кезеңінде </a:t>
            </a:r>
            <a:r>
              <a:rPr lang="kk-KZ" sz="1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Маратулы</a:t>
            </a:r>
            <a:r>
              <a:rPr lang="kk-KZ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Султан жүлделі 3-орын</a:t>
            </a:r>
            <a:r>
              <a:rPr lang="kk-KZ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sz="1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Возниковцева</a:t>
            </a:r>
            <a:r>
              <a:rPr lang="kk-KZ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грамотамен марапатталды.</a:t>
            </a:r>
            <a:endParaRPr lang="kk-KZ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042860" y="7010205"/>
            <a:ext cx="25171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Маратулы</a:t>
            </a:r>
            <a:r>
              <a:rPr lang="kk-KZ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Султан</a:t>
            </a:r>
            <a:endParaRPr lang="en-US" alt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>
            <p:custDataLst>
              <p:tags r:id="rId1"/>
            </p:custDataLst>
          </p:nvPr>
        </p:nvSpPr>
        <p:spPr>
          <a:xfrm>
            <a:off x="6936792" y="7000425"/>
            <a:ext cx="2886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Возниковцева</a:t>
            </a:r>
            <a:r>
              <a:rPr lang="kk-KZ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</a:t>
            </a:r>
            <a:endParaRPr lang="en-US" alt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3388995" y="7065645"/>
            <a:ext cx="35642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altLang="en-US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2024-2025</a:t>
            </a:r>
            <a:r>
              <a:rPr lang="en-US" altLang="en-US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en-US" altLang="en-US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endParaRPr lang="en-US" altLang="en-US" sz="1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5" t="29851" r="15028"/>
          <a:stretch/>
        </p:blipFill>
        <p:spPr>
          <a:xfrm>
            <a:off x="6980198" y="3062489"/>
            <a:ext cx="2832625" cy="3951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8" t="32885" r="16092"/>
          <a:stretch/>
        </p:blipFill>
        <p:spPr>
          <a:xfrm>
            <a:off x="652029" y="3062488"/>
            <a:ext cx="3064905" cy="4021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58724" y="2657962"/>
            <a:ext cx="1946474" cy="2751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621" y="5006749"/>
            <a:ext cx="2690588" cy="1903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2754086" cy="7740650"/>
          </a:xfrm>
          <a:prstGeom prst="rect">
            <a:avLst/>
          </a:prstGeom>
          <a:gradFill>
            <a:gsLst>
              <a:gs pos="39000">
                <a:srgbClr val="3FB567"/>
              </a:gs>
              <a:gs pos="0">
                <a:srgbClr val="53A22F"/>
              </a:gs>
              <a:gs pos="100000">
                <a:srgbClr val="16DCDB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47" tIns="50274" rIns="100547" bIns="50274"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-1121241" y="0"/>
            <a:ext cx="3897086" cy="7740650"/>
          </a:xfrm>
          <a:prstGeom prst="rect">
            <a:avLst/>
          </a:prstGeom>
          <a:gradFill>
            <a:gsLst>
              <a:gs pos="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47" tIns="50274" rIns="100547" bIns="50274"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39477" y="211506"/>
            <a:ext cx="9899325" cy="7301407"/>
          </a:xfrm>
          <a:prstGeom prst="rect">
            <a:avLst/>
          </a:prstGeom>
          <a:noFill/>
          <a:ln w="19050">
            <a:solidFill>
              <a:srgbClr val="53A2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47" tIns="50274" rIns="100547" bIns="50274" rtlCol="0" anchor="ctr"/>
          <a:lstStyle/>
          <a:p>
            <a:pPr algn="ctr"/>
            <a:endParaRPr lang="ru-RU"/>
          </a:p>
        </p:txBody>
      </p:sp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2"/>
          <a:srcRect t="52478" r="54342"/>
          <a:stretch>
            <a:fillRect/>
          </a:stretch>
        </p:blipFill>
        <p:spPr bwMode="auto">
          <a:xfrm flipH="1">
            <a:off x="6803563" y="4708454"/>
            <a:ext cx="3309249" cy="278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762635" y="481330"/>
            <a:ext cx="8778240" cy="934720"/>
          </a:xfrm>
          <a:prstGeom prst="rect">
            <a:avLst/>
          </a:prstGeom>
        </p:spPr>
        <p:txBody>
          <a:bodyPr wrap="square" lIns="105330" tIns="52665" rIns="105330" bIns="52665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“АЛТЫН ТҮЛЕК” РЕСПУБЛИКАЛЫҚ МАТЕМАТИКАЛЫҚ ОЛИМПИАДАСЫ</a:t>
            </a:r>
          </a:p>
          <a:p>
            <a:pPr algn="ctr"/>
            <a:endParaRPr lang="en-US" sz="1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2024-2025</a:t>
            </a:r>
            <a:r>
              <a:rPr lang="en-US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ОҚУ ЖЫЛЫ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3641532" y="6790338"/>
            <a:ext cx="35642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alt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Темиралин</a:t>
            </a:r>
            <a:r>
              <a:rPr lang="kk-KZ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Санжар</a:t>
            </a:r>
            <a:endParaRPr lang="en-US" alt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23" y="1416050"/>
            <a:ext cx="7712480" cy="5449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2754086" cy="7740650"/>
          </a:xfrm>
          <a:prstGeom prst="rect">
            <a:avLst/>
          </a:prstGeom>
          <a:gradFill>
            <a:gsLst>
              <a:gs pos="39000">
                <a:srgbClr val="3FB567"/>
              </a:gs>
              <a:gs pos="0">
                <a:srgbClr val="53A22F"/>
              </a:gs>
              <a:gs pos="100000">
                <a:srgbClr val="16DCDB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47" tIns="50274" rIns="100547" bIns="50274"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-1121241" y="0"/>
            <a:ext cx="3897086" cy="7740650"/>
          </a:xfrm>
          <a:prstGeom prst="rect">
            <a:avLst/>
          </a:prstGeom>
          <a:gradFill>
            <a:gsLst>
              <a:gs pos="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47" tIns="50274" rIns="100547" bIns="50274"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39477" y="211506"/>
            <a:ext cx="9899325" cy="7301407"/>
          </a:xfrm>
          <a:prstGeom prst="rect">
            <a:avLst/>
          </a:prstGeom>
          <a:noFill/>
          <a:ln w="19050">
            <a:solidFill>
              <a:srgbClr val="53A2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47" tIns="50274" rIns="100547" bIns="50274" rtlCol="0" anchor="ctr"/>
          <a:lstStyle/>
          <a:p>
            <a:pPr algn="ctr"/>
            <a:endParaRPr lang="ru-RU"/>
          </a:p>
        </p:txBody>
      </p:sp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2"/>
          <a:srcRect t="52478" r="54342"/>
          <a:stretch>
            <a:fillRect/>
          </a:stretch>
        </p:blipFill>
        <p:spPr bwMode="auto">
          <a:xfrm flipH="1">
            <a:off x="6803563" y="4708454"/>
            <a:ext cx="3309249" cy="278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2754086" cy="7740650"/>
          </a:xfrm>
          <a:prstGeom prst="rect">
            <a:avLst/>
          </a:prstGeom>
          <a:gradFill>
            <a:gsLst>
              <a:gs pos="39000">
                <a:srgbClr val="3FB567"/>
              </a:gs>
              <a:gs pos="0">
                <a:srgbClr val="53A22F"/>
              </a:gs>
              <a:gs pos="100000">
                <a:srgbClr val="16DCDB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47" tIns="50274" rIns="100547" bIns="50274"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-1121241" y="0"/>
            <a:ext cx="3897086" cy="7740650"/>
          </a:xfrm>
          <a:prstGeom prst="rect">
            <a:avLst/>
          </a:prstGeom>
          <a:gradFill>
            <a:gsLst>
              <a:gs pos="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47" tIns="50274" rIns="100547" bIns="50274"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39477" y="211506"/>
            <a:ext cx="9899325" cy="7301407"/>
          </a:xfrm>
          <a:prstGeom prst="rect">
            <a:avLst/>
          </a:prstGeom>
          <a:noFill/>
          <a:ln w="19050">
            <a:solidFill>
              <a:srgbClr val="53A2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47" tIns="50274" rIns="100547" bIns="50274" rtlCol="0" anchor="ctr"/>
          <a:lstStyle/>
          <a:p>
            <a:pPr algn="ctr"/>
            <a:endParaRPr lang="ru-RU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/>
          <a:srcRect t="52478" r="54342"/>
          <a:stretch>
            <a:fillRect/>
          </a:stretch>
        </p:blipFill>
        <p:spPr bwMode="auto">
          <a:xfrm flipH="1">
            <a:off x="6803563" y="4722102"/>
            <a:ext cx="3309249" cy="278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Прямоугольник 18"/>
          <p:cNvSpPr/>
          <p:nvPr/>
        </p:nvSpPr>
        <p:spPr>
          <a:xfrm>
            <a:off x="239477" y="455489"/>
            <a:ext cx="952566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 басшысы </a:t>
            </a:r>
            <a:r>
              <a:rPr lang="kk-KZ" sz="1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Қасым-Жомарт</a:t>
            </a:r>
            <a:r>
              <a:rPr lang="kk-KZ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Кемелұлы Тоқаевтың «Тәуелсіздік бәрінен қымбат»атты бағдарламалық мақаласын жас ұрпақтың арасында кеңінен насихаттау және патриоттық сезімдерін арттыру мақсатында өткізілген «ҮЗДІК ҒЫЛЫМИ ЖОБА АВТОРЫ «атты республикалық байқауына мектебіміздің 3»Ә</a:t>
            </a:r>
            <a:r>
              <a:rPr lang="kk-KZ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сынып </a:t>
            </a:r>
            <a:r>
              <a:rPr lang="kk-KZ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оқушысы Жолдыбаев Нұрасыл қатысып</a:t>
            </a:r>
            <a:r>
              <a:rPr lang="kk-KZ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жеңімпаз </a:t>
            </a:r>
            <a:r>
              <a:rPr lang="kk-KZ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атанып</a:t>
            </a:r>
            <a:r>
              <a:rPr lang="kk-KZ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kk-KZ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дәрежелі </a:t>
            </a:r>
            <a:r>
              <a:rPr lang="kk-KZ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дипломмен, 3»Ә»сынып </a:t>
            </a:r>
            <a:r>
              <a:rPr lang="kk-KZ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оқушылары Әділхан </a:t>
            </a:r>
            <a:r>
              <a:rPr lang="kk-KZ" sz="1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Танат</a:t>
            </a:r>
            <a:r>
              <a:rPr lang="kk-KZ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Жолдыбаев Нұрасыл қатысып</a:t>
            </a:r>
            <a:r>
              <a:rPr lang="kk-KZ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«ҚАЗАҚСТАН </a:t>
            </a:r>
            <a:r>
              <a:rPr lang="kk-KZ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ДАРЫНЫ</a:t>
            </a:r>
            <a:r>
              <a:rPr lang="kk-KZ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номинациясы </a:t>
            </a:r>
            <a:r>
              <a:rPr lang="kk-KZ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 жеңімпаз атанып </a:t>
            </a:r>
            <a:r>
              <a:rPr lang="en-US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kk-KZ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дәрежелі </a:t>
            </a:r>
            <a:r>
              <a:rPr lang="kk-KZ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дипломмен марапатталды.</a:t>
            </a:r>
            <a:endParaRPr lang="en-US" sz="1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98" y="2817340"/>
            <a:ext cx="3594217" cy="40900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444" y="2817340"/>
            <a:ext cx="3603012" cy="40900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2754086" cy="7740650"/>
          </a:xfrm>
          <a:prstGeom prst="rect">
            <a:avLst/>
          </a:prstGeom>
          <a:gradFill>
            <a:gsLst>
              <a:gs pos="39000">
                <a:srgbClr val="3FB567"/>
              </a:gs>
              <a:gs pos="0">
                <a:srgbClr val="53A22F"/>
              </a:gs>
              <a:gs pos="100000">
                <a:srgbClr val="16DCDB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47" tIns="50274" rIns="100547" bIns="50274"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-1121241" y="0"/>
            <a:ext cx="3897086" cy="7740650"/>
          </a:xfrm>
          <a:prstGeom prst="rect">
            <a:avLst/>
          </a:prstGeom>
          <a:gradFill>
            <a:gsLst>
              <a:gs pos="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47" tIns="50274" rIns="100547" bIns="50274"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39477" y="211506"/>
            <a:ext cx="9899325" cy="7301407"/>
          </a:xfrm>
          <a:prstGeom prst="rect">
            <a:avLst/>
          </a:prstGeom>
          <a:noFill/>
          <a:ln w="19050">
            <a:solidFill>
              <a:srgbClr val="53A2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47" tIns="50274" rIns="100547" bIns="50274" rtlCol="0" anchor="ctr"/>
          <a:lstStyle/>
          <a:p>
            <a:pPr algn="ctr"/>
            <a:endParaRPr lang="ru-RU"/>
          </a:p>
        </p:txBody>
      </p:sp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2"/>
          <a:srcRect t="52478" r="54342"/>
          <a:stretch>
            <a:fillRect/>
          </a:stretch>
        </p:blipFill>
        <p:spPr bwMode="auto">
          <a:xfrm flipH="1">
            <a:off x="6803563" y="4708454"/>
            <a:ext cx="3309249" cy="278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3168745" y="1493667"/>
            <a:ext cx="97753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AutoShape 2" descr="blob:https://web.whatsapp.com/4e6b0cad-ec0c-4ecb-be10-bfe1303741e0"/>
          <p:cNvSpPr>
            <a:spLocks noChangeAspect="1" noChangeArrowheads="1"/>
          </p:cNvSpPr>
          <p:nvPr/>
        </p:nvSpPr>
        <p:spPr bwMode="auto">
          <a:xfrm>
            <a:off x="2666763" y="-51295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8" name="AutoShape 6" descr="blob:https://web.whatsapp.com/7b32fe9d-59bf-45c2-af6d-65ee362c156c"/>
          <p:cNvSpPr>
            <a:spLocks noChangeAspect="1" noChangeArrowheads="1"/>
          </p:cNvSpPr>
          <p:nvPr/>
        </p:nvSpPr>
        <p:spPr bwMode="auto">
          <a:xfrm>
            <a:off x="2666763" y="-51295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27302" y="5346792"/>
            <a:ext cx="93199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ҰЛТТЫҚ БІРЫҢҒАЙ ТЕСТІЛЕУДІҢ 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 БОЙЫНША 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“ҮЗДІК БАЛЛ” ЖИНАҒАНЫ ҮШІН 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“А” СЫНЫП ОҚУШЫСЫ ЖЕТИБАЕВА АЯУЛЫМ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ДУБАЙҒА ТЕГІН ЖОЛДАМАНЫ ҰТЫП АЛДЫ</a:t>
            </a:r>
            <a:endParaRPr lang="ru-RU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385" y="1064797"/>
            <a:ext cx="5038299" cy="34159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66" y="669368"/>
            <a:ext cx="3089193" cy="463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flipH="1">
            <a:off x="-1121241" y="0"/>
            <a:ext cx="3897086" cy="7740650"/>
          </a:xfrm>
          <a:prstGeom prst="rect">
            <a:avLst/>
          </a:prstGeom>
          <a:gradFill>
            <a:gsLst>
              <a:gs pos="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47" tIns="50274" rIns="100547" bIns="50274"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39477" y="211506"/>
            <a:ext cx="9899325" cy="7301407"/>
          </a:xfrm>
          <a:prstGeom prst="rect">
            <a:avLst/>
          </a:prstGeom>
          <a:noFill/>
          <a:ln w="19050">
            <a:solidFill>
              <a:srgbClr val="53A2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47" tIns="50274" rIns="100547" bIns="50274" rtlCol="0" anchor="ctr"/>
          <a:lstStyle/>
          <a:p>
            <a:pPr algn="ctr"/>
            <a:endParaRPr lang="ru-RU"/>
          </a:p>
        </p:txBody>
      </p:sp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2"/>
          <a:srcRect t="52478" r="54342"/>
          <a:stretch>
            <a:fillRect/>
          </a:stretch>
        </p:blipFill>
        <p:spPr bwMode="auto">
          <a:xfrm flipH="1">
            <a:off x="6803563" y="4708454"/>
            <a:ext cx="3309249" cy="278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2754086" cy="7740650"/>
          </a:xfrm>
          <a:prstGeom prst="rect">
            <a:avLst/>
          </a:prstGeom>
          <a:gradFill>
            <a:gsLst>
              <a:gs pos="39000">
                <a:srgbClr val="3FB567"/>
              </a:gs>
              <a:gs pos="0">
                <a:srgbClr val="53A22F"/>
              </a:gs>
              <a:gs pos="100000">
                <a:srgbClr val="16DCDB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47" tIns="50274" rIns="100547" bIns="50274"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-1121241" y="0"/>
            <a:ext cx="3897086" cy="7740650"/>
          </a:xfrm>
          <a:prstGeom prst="rect">
            <a:avLst/>
          </a:prstGeom>
          <a:gradFill>
            <a:gsLst>
              <a:gs pos="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47" tIns="50274" rIns="100547" bIns="50274"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39477" y="211506"/>
            <a:ext cx="9899325" cy="7301407"/>
          </a:xfrm>
          <a:prstGeom prst="rect">
            <a:avLst/>
          </a:prstGeom>
          <a:noFill/>
          <a:ln w="19050">
            <a:solidFill>
              <a:srgbClr val="53A2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47" tIns="50274" rIns="100547" bIns="50274" rtlCol="0" anchor="ctr"/>
          <a:lstStyle/>
          <a:p>
            <a:pPr algn="ctr"/>
            <a:endParaRPr lang="ru-RU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/>
          <a:srcRect t="52478" r="54342"/>
          <a:stretch>
            <a:fillRect/>
          </a:stretch>
        </p:blipFill>
        <p:spPr bwMode="auto">
          <a:xfrm flipH="1">
            <a:off x="6803563" y="4708454"/>
            <a:ext cx="3309249" cy="278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 Box 15"/>
          <p:cNvSpPr txBox="1"/>
          <p:nvPr/>
        </p:nvSpPr>
        <p:spPr>
          <a:xfrm>
            <a:off x="4850531" y="1073916"/>
            <a:ext cx="4955621" cy="56323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Мектебімізді</a:t>
            </a:r>
            <a:r>
              <a:rPr lang="en-US" alt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ң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kk-KZ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ушы</a:t>
            </a:r>
            <a:r>
              <a:rPr lang="kk-KZ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лары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Қорғанбекқызы </a:t>
            </a:r>
            <a:r>
              <a:rPr lang="kk-KZ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Ақмерей</a:t>
            </a:r>
            <a:r>
              <a:rPr lang="kk-KZ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kk-KZ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Мустафина</a:t>
            </a:r>
            <a:r>
              <a:rPr lang="kk-KZ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Айнель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халыкаралы</a:t>
            </a:r>
            <a:r>
              <a:rPr lang="en-US" alt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FLEX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</a:t>
            </a:r>
            <a:r>
              <a:rPr lang="en-US" alt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дарламасы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АҚШ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елінде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академиялы</a:t>
            </a:r>
            <a:r>
              <a:rPr lang="en-US" alt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жылды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тегін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ткізуге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жолдаманы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тып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алып, 202</a:t>
            </a:r>
            <a:r>
              <a:rPr lang="kk-KZ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kk-KZ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оқу жылын АҚШ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елінде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оқып келді. </a:t>
            </a:r>
          </a:p>
          <a:p>
            <a:pPr algn="just"/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FLEX-Future 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 Exchange Program. FLEX-А</a:t>
            </a:r>
            <a:r>
              <a:rPr lang="en-US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 </a:t>
            </a:r>
            <a:r>
              <a:rPr lang="en-US" alt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кіметі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аржыландыратын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</a:t>
            </a:r>
            <a:r>
              <a:rPr lang="en-US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департаментіні</a:t>
            </a:r>
            <a:r>
              <a:rPr lang="en-US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ң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</a:t>
            </a:r>
            <a:r>
              <a:rPr lang="en-US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дарламасы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сайын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</a:t>
            </a:r>
            <a:r>
              <a:rPr lang="en-US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дарлама</a:t>
            </a:r>
            <a:r>
              <a:rPr lang="en-US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en-US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лемні</a:t>
            </a:r>
            <a:r>
              <a:rPr lang="en-US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ң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</a:t>
            </a:r>
            <a:r>
              <a:rPr lang="en-US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кпір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</a:t>
            </a:r>
            <a:r>
              <a:rPr lang="en-US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кпірінен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700 000-</a:t>
            </a:r>
            <a:r>
              <a:rPr lang="en-US" alt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жуык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</a:t>
            </a:r>
            <a:r>
              <a:rPr lang="en-US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ушы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жіберіледі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</a:t>
            </a:r>
            <a:r>
              <a:rPr lang="en-US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ң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800-і </a:t>
            </a:r>
            <a:r>
              <a:rPr lang="en-US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теді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</a:t>
            </a:r>
            <a:r>
              <a:rPr lang="en-US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100%-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0,1%.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</a:t>
            </a:r>
            <a:r>
              <a:rPr lang="en-US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дарлама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</a:t>
            </a:r>
            <a:r>
              <a:rPr lang="en-US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ң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беріндегі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</a:t>
            </a:r>
            <a:r>
              <a:rPr lang="en-US" alt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</a:t>
            </a:r>
            <a:r>
              <a:rPr lang="en-US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ындар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амтыл</a:t>
            </a:r>
            <a:r>
              <a:rPr lang="en-US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</a:t>
            </a:r>
            <a:r>
              <a:rPr lang="en-US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дарламаны</a:t>
            </a:r>
            <a:r>
              <a:rPr lang="en-US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ң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r>
              <a:rPr lang="en-US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саты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А</a:t>
            </a:r>
            <a:r>
              <a:rPr lang="en-US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Ш-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</a:t>
            </a:r>
            <a:r>
              <a:rPr lang="en-US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елдер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</a:t>
            </a:r>
            <a:r>
              <a:rPr lang="en-US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 м</a:t>
            </a:r>
            <a:r>
              <a:rPr lang="en-US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дени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тәжірибе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алмасу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 Box 16"/>
          <p:cNvSpPr txBox="1"/>
          <p:nvPr/>
        </p:nvSpPr>
        <p:spPr>
          <a:xfrm>
            <a:off x="2654301" y="515620"/>
            <a:ext cx="5477205" cy="3385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АҚШ МЕКТЕБІНДЕ АКАДЕМИЯЛЫҚ ЖЫЛ ГРАНТЫ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62"/>
          <a:stretch/>
        </p:blipFill>
        <p:spPr>
          <a:xfrm>
            <a:off x="325079" y="1064331"/>
            <a:ext cx="2305130" cy="2824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14352" r="-513"/>
          <a:stretch/>
        </p:blipFill>
        <p:spPr>
          <a:xfrm>
            <a:off x="2685129" y="1169093"/>
            <a:ext cx="2149761" cy="262503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51" y="4100382"/>
            <a:ext cx="1964184" cy="2898579"/>
          </a:xfrm>
          <a:prstGeom prst="rect">
            <a:avLst/>
          </a:prstGeom>
        </p:spPr>
      </p:pic>
      <p:sp>
        <p:nvSpPr>
          <p:cNvPr id="3" name="AutoShape 4" descr="blob:https://web.whatsapp.com/0ec7286b-f3ec-4fb2-abf0-cfffdac4903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k-KZ"/>
          </a:p>
        </p:txBody>
      </p:sp>
      <p:sp>
        <p:nvSpPr>
          <p:cNvPr id="4" name="AutoShape 6" descr="blob:https://web.whatsapp.com/0ec7286b-f3ec-4fb2-abf0-cfffdac4903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k-KZ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474" y="4033339"/>
            <a:ext cx="2401230" cy="2965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82839" y="490676"/>
            <a:ext cx="8855592" cy="1228382"/>
          </a:xfrm>
        </p:spPr>
        <p:txBody>
          <a:bodyPr>
            <a:normAutofit fontScale="90000"/>
          </a:bodyPr>
          <a:lstStyle/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2024-2025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оқу </a:t>
            </a:r>
            <a:r>
              <a:rPr lang="kk-K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жылындағықалалық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және облыстық олимпиадалар мен байқаулардың жетістігі</a:t>
            </a:r>
            <a:endParaRPr lang="kk-KZ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2953">
            <a:off x="178004" y="1614838"/>
            <a:ext cx="1825320" cy="13271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35" y="2687609"/>
            <a:ext cx="1785924" cy="1298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423" y="2679455"/>
            <a:ext cx="1812188" cy="13175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30" y="3822530"/>
            <a:ext cx="1785592" cy="12982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140" y="3841924"/>
            <a:ext cx="1835527" cy="1334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65" y="4860974"/>
            <a:ext cx="1988289" cy="14456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391" y="5045249"/>
            <a:ext cx="1794179" cy="13044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433" y="2621776"/>
            <a:ext cx="2067267" cy="1503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873" y="3792542"/>
            <a:ext cx="1722964" cy="125270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58" y="4769803"/>
            <a:ext cx="1851149" cy="13459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465" y="1779482"/>
            <a:ext cx="2133331" cy="15510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244" y="2543079"/>
            <a:ext cx="1762618" cy="128153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958" y="3077405"/>
            <a:ext cx="1845075" cy="134149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717" y="3477366"/>
            <a:ext cx="1955431" cy="1421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756" y="2593939"/>
            <a:ext cx="2308435" cy="155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211" y="4302932"/>
            <a:ext cx="2089837" cy="1395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626" y="4493025"/>
            <a:ext cx="1392401" cy="1915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741" y="3617548"/>
            <a:ext cx="1290436" cy="1816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347" y="3808092"/>
            <a:ext cx="1342095" cy="1889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237" y="5167244"/>
            <a:ext cx="2016217" cy="1425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927590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</TotalTime>
  <Words>163</Words>
  <Application>Microsoft Office PowerPoint</Application>
  <PresentationFormat>Произвольный</PresentationFormat>
  <Paragraphs>23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2024-2025 оқу жылындағықалалық және облыстық олимпиадалар мен байқаулардың жетістігі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Фариза Ертасова</dc:creator>
  <cp:lastModifiedBy>211-15</cp:lastModifiedBy>
  <cp:revision>354</cp:revision>
  <dcterms:created xsi:type="dcterms:W3CDTF">2021-09-22T10:58:00Z</dcterms:created>
  <dcterms:modified xsi:type="dcterms:W3CDTF">2025-06-02T09:13:00Z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3F99F2A0E2C8449AA994B916DB451D50_12</vt:lpwstr>
  </property>
  <property fmtid="{D5CDD505-2E9C-101B-9397-08002B2CF9AE}" pid="3" name="KSOProductBuildVer">
    <vt:lpwstr>1033-12.2.0.17119</vt:lpwstr>
  </property>
</Properties>
</file>